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5" r:id="rId4"/>
    <p:sldMasterId id="2147483732" r:id="rId5"/>
  </p:sldMasterIdLst>
  <p:notesMasterIdLst>
    <p:notesMasterId r:id="rId64"/>
  </p:notesMasterIdLst>
  <p:sldIdLst>
    <p:sldId id="443" r:id="rId6"/>
    <p:sldId id="451" r:id="rId7"/>
    <p:sldId id="448" r:id="rId8"/>
    <p:sldId id="475" r:id="rId9"/>
    <p:sldId id="467" r:id="rId10"/>
    <p:sldId id="468" r:id="rId11"/>
    <p:sldId id="470" r:id="rId12"/>
    <p:sldId id="469" r:id="rId13"/>
    <p:sldId id="474" r:id="rId14"/>
    <p:sldId id="472" r:id="rId15"/>
    <p:sldId id="473" r:id="rId16"/>
    <p:sldId id="476" r:id="rId17"/>
    <p:sldId id="257" r:id="rId18"/>
    <p:sldId id="526" r:id="rId19"/>
    <p:sldId id="519" r:id="rId20"/>
    <p:sldId id="751" r:id="rId21"/>
    <p:sldId id="759" r:id="rId22"/>
    <p:sldId id="731" r:id="rId23"/>
    <p:sldId id="528" r:id="rId24"/>
    <p:sldId id="730" r:id="rId25"/>
    <p:sldId id="520" r:id="rId26"/>
    <p:sldId id="760" r:id="rId27"/>
    <p:sldId id="529" r:id="rId28"/>
    <p:sldId id="750" r:id="rId29"/>
    <p:sldId id="491" r:id="rId30"/>
    <p:sldId id="400" r:id="rId31"/>
    <p:sldId id="447" r:id="rId32"/>
    <p:sldId id="531" r:id="rId33"/>
    <p:sldId id="399" r:id="rId34"/>
    <p:sldId id="395" r:id="rId35"/>
    <p:sldId id="392" r:id="rId36"/>
    <p:sldId id="761" r:id="rId37"/>
    <p:sldId id="464" r:id="rId38"/>
    <p:sldId id="774" r:id="rId39"/>
    <p:sldId id="775" r:id="rId40"/>
    <p:sldId id="776" r:id="rId41"/>
    <p:sldId id="773" r:id="rId42"/>
    <p:sldId id="551" r:id="rId43"/>
    <p:sldId id="777" r:id="rId44"/>
    <p:sldId id="778" r:id="rId45"/>
    <p:sldId id="267" r:id="rId46"/>
    <p:sldId id="258" r:id="rId47"/>
    <p:sldId id="779" r:id="rId48"/>
    <p:sldId id="780" r:id="rId49"/>
    <p:sldId id="554" r:id="rId50"/>
    <p:sldId id="559" r:id="rId51"/>
    <p:sldId id="556" r:id="rId52"/>
    <p:sldId id="558" r:id="rId53"/>
    <p:sldId id="772" r:id="rId54"/>
    <p:sldId id="260" r:id="rId55"/>
    <p:sldId id="265" r:id="rId56"/>
    <p:sldId id="781" r:id="rId57"/>
    <p:sldId id="266" r:id="rId58"/>
    <p:sldId id="549" r:id="rId59"/>
    <p:sldId id="541" r:id="rId60"/>
    <p:sldId id="452" r:id="rId61"/>
    <p:sldId id="466" r:id="rId62"/>
    <p:sldId id="449" r:id="rId6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ED9E85-E525-78BA-400F-9E439D3A5A74}" name="Evan Williamson" initials="" userId="S::ewilliamson@fbgtx.org::c37c0123-d9f5-4595-9b09-dca4246bf777" providerId="AD"/>
  <p188:author id="{CF4055C5-0727-C67A-B3E3-59EC09BC02C0}" name="Anna Hudson" initials="AH" userId="S::ahudson@fbgtx.org::cf0a1861-8f26-48b3-82f4-7d2072ca3f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1315"/>
    <a:srgbClr val="003C3C"/>
    <a:srgbClr val="AB7942"/>
    <a:srgbClr val="ECDAA8"/>
    <a:srgbClr val="E8EAE7"/>
    <a:srgbClr val="E8E8E8"/>
    <a:srgbClr val="A9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DCCEDB-0669-EE41-BE0B-D81F46397498}" v="148" dt="2025-05-14T03:56:28.616"/>
    <p1510:client id="{641FB6EE-2B08-5E87-7B4B-68DC45FFB6F4}" v="3" dt="2025-05-13T13:46:30.816"/>
    <p1510:client id="{66668568-2E26-3A4D-9C1D-3335C93DF727}" v="53" dt="2025-05-13T21:16:08.023"/>
    <p1510:client id="{708D70BE-22D7-4B96-5286-1DE4F881C97B}" v="1" dt="2025-05-13T21:52:58.605"/>
    <p1510:client id="{7DAD166B-C454-3AC2-6819-F19C030BDC0C}" v="72" dt="2025-05-13T15:05:17.2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3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Chart%20in%20Microsoft%20PowerPoint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YEARLY RAINFALL AMOUNTS &amp; AVERAGES</a:t>
            </a:r>
          </a:p>
        </c:rich>
      </c:tx>
      <c:layout>
        <c:manualLayout>
          <c:xMode val="edge"/>
          <c:yMode val="edge"/>
          <c:x val="0.41740662813881052"/>
          <c:y val="1.6528925619834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4415567982874645E-2"/>
          <c:y val="0.12710449994660095"/>
          <c:w val="0.91446954108344469"/>
          <c:h val="0.77138027882835225"/>
        </c:manualLayout>
      </c:layout>
      <c:barChart>
        <c:barDir val="col"/>
        <c:grouping val="clustered"/>
        <c:varyColors val="0"/>
        <c:ser>
          <c:idx val="0"/>
          <c:order val="0"/>
          <c:tx>
            <c:v>Annual Rainfall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PowerPoint]Yearly Averages'!$B$1:$Z$1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'[Chart in Microsoft PowerPoint]Yearly Averages'!$B$14:$Z$14</c:f>
              <c:numCache>
                <c:formatCode>0.00</c:formatCode>
                <c:ptCount val="25"/>
                <c:pt idx="0">
                  <c:v>29.63</c:v>
                </c:pt>
                <c:pt idx="1">
                  <c:v>33.800000000000004</c:v>
                </c:pt>
                <c:pt idx="2">
                  <c:v>38.949999999999989</c:v>
                </c:pt>
                <c:pt idx="3">
                  <c:v>26.41</c:v>
                </c:pt>
                <c:pt idx="4">
                  <c:v>37.769999999999996</c:v>
                </c:pt>
                <c:pt idx="5">
                  <c:v>24.44</c:v>
                </c:pt>
                <c:pt idx="6">
                  <c:v>24.879999999999995</c:v>
                </c:pt>
                <c:pt idx="7">
                  <c:v>50.659999999999989</c:v>
                </c:pt>
                <c:pt idx="8">
                  <c:v>17.45</c:v>
                </c:pt>
                <c:pt idx="9">
                  <c:v>35.14</c:v>
                </c:pt>
                <c:pt idx="10">
                  <c:v>29.710000000000008</c:v>
                </c:pt>
                <c:pt idx="11">
                  <c:v>12.63</c:v>
                </c:pt>
                <c:pt idx="12">
                  <c:v>28.729999999999997</c:v>
                </c:pt>
                <c:pt idx="13">
                  <c:v>23.729999999999997</c:v>
                </c:pt>
                <c:pt idx="14">
                  <c:v>24.110000000000003</c:v>
                </c:pt>
                <c:pt idx="15">
                  <c:v>34.44</c:v>
                </c:pt>
                <c:pt idx="16">
                  <c:v>38.129999999999995</c:v>
                </c:pt>
                <c:pt idx="17">
                  <c:v>24.440000000000005</c:v>
                </c:pt>
                <c:pt idx="18">
                  <c:v>34.9</c:v>
                </c:pt>
                <c:pt idx="19">
                  <c:v>20.88</c:v>
                </c:pt>
                <c:pt idx="20">
                  <c:v>21.52</c:v>
                </c:pt>
                <c:pt idx="21">
                  <c:v>21.359999999999996</c:v>
                </c:pt>
                <c:pt idx="22">
                  <c:v>13.240000000000004</c:v>
                </c:pt>
                <c:pt idx="23" formatCode="General">
                  <c:v>24.639999999999997</c:v>
                </c:pt>
                <c:pt idx="24" formatCode="General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51-402F-8209-143B008D35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3877744"/>
        <c:axId val="533388224"/>
      </c:barChart>
      <c:lineChart>
        <c:grouping val="standard"/>
        <c:varyColors val="0"/>
        <c:ser>
          <c:idx val="1"/>
          <c:order val="1"/>
          <c:tx>
            <c:v>Average Rainfall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'[Chart in Microsoft PowerPoint]Yearly Averages'!$B$1:$Z$1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'[Chart in Microsoft PowerPoint]Yearly Averages'!$B$15:$Z$15</c:f>
              <c:numCache>
                <c:formatCode>0.00</c:formatCode>
                <c:ptCount val="25"/>
                <c:pt idx="0">
                  <c:v>29.63</c:v>
                </c:pt>
                <c:pt idx="1">
                  <c:v>31.715000000000003</c:v>
                </c:pt>
                <c:pt idx="2">
                  <c:v>34.126666666666665</c:v>
                </c:pt>
                <c:pt idx="3">
                  <c:v>32.197499999999998</c:v>
                </c:pt>
                <c:pt idx="4">
                  <c:v>33.311999999999998</c:v>
                </c:pt>
                <c:pt idx="5">
                  <c:v>31.833333333333332</c:v>
                </c:pt>
                <c:pt idx="6">
                  <c:v>30.84</c:v>
                </c:pt>
                <c:pt idx="7">
                  <c:v>33.317499999999995</c:v>
                </c:pt>
                <c:pt idx="8">
                  <c:v>31.554444444444439</c:v>
                </c:pt>
                <c:pt idx="9">
                  <c:v>31.912999999999993</c:v>
                </c:pt>
                <c:pt idx="10">
                  <c:v>31.712727272727264</c:v>
                </c:pt>
                <c:pt idx="11">
                  <c:v>30.122499999999992</c:v>
                </c:pt>
                <c:pt idx="12">
                  <c:v>30.015384615384612</c:v>
                </c:pt>
                <c:pt idx="13">
                  <c:v>29.566428571428567</c:v>
                </c:pt>
                <c:pt idx="14">
                  <c:v>29.202666666666666</c:v>
                </c:pt>
                <c:pt idx="15">
                  <c:v>29.529999999999998</c:v>
                </c:pt>
                <c:pt idx="16">
                  <c:v>30.035882352941172</c:v>
                </c:pt>
                <c:pt idx="17">
                  <c:v>29.724999999999998</c:v>
                </c:pt>
                <c:pt idx="18">
                  <c:v>29.997368421052627</c:v>
                </c:pt>
                <c:pt idx="19">
                  <c:v>29.541499999999996</c:v>
                </c:pt>
                <c:pt idx="20">
                  <c:v>29.159523809523805</c:v>
                </c:pt>
                <c:pt idx="21">
                  <c:v>28.804999999999996</c:v>
                </c:pt>
                <c:pt idx="22">
                  <c:v>28.128260869565214</c:v>
                </c:pt>
                <c:pt idx="23">
                  <c:v>27.982916666666664</c:v>
                </c:pt>
                <c:pt idx="24">
                  <c:v>27.827599999999997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51-402F-8209-143B008D357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877744"/>
        <c:axId val="533388224"/>
      </c:lineChart>
      <c:catAx>
        <c:axId val="12387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388224"/>
        <c:crosses val="autoZero"/>
        <c:auto val="1"/>
        <c:lblAlgn val="ctr"/>
        <c:lblOffset val="100"/>
        <c:noMultiLvlLbl val="0"/>
      </c:catAx>
      <c:valAx>
        <c:axId val="53338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INCHES OF RAINFALL</a:t>
                </a:r>
              </a:p>
            </c:rich>
          </c:tx>
          <c:layout>
            <c:manualLayout>
              <c:xMode val="edge"/>
              <c:yMode val="edge"/>
              <c:x val="2.8361616699896178E-3"/>
              <c:y val="0.34291555497711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7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93629850322762"/>
          <c:y val="0.96686280194357144"/>
          <c:w val="0.25892019578633751"/>
          <c:h val="3.313719805642851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YEARLY RAINFALL AMOUNTS &amp; AVERAGES</a:t>
            </a:r>
          </a:p>
        </c:rich>
      </c:tx>
      <c:layout>
        <c:manualLayout>
          <c:xMode val="edge"/>
          <c:yMode val="edge"/>
          <c:x val="0.41740662813881052"/>
          <c:y val="1.6528925619834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70760878741465E-2"/>
          <c:y val="0.11579457679811006"/>
          <c:w val="0.93668166479190118"/>
          <c:h val="0.73283706058898956"/>
        </c:manualLayout>
      </c:layout>
      <c:barChart>
        <c:barDir val="col"/>
        <c:grouping val="clustered"/>
        <c:varyColors val="0"/>
        <c:ser>
          <c:idx val="0"/>
          <c:order val="0"/>
          <c:tx>
            <c:v>Annual Rainfall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'Yearly Averages'!$L$1:$Z$1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'Yearly Averages'!$L$14:$Z$14</c:f>
              <c:numCache>
                <c:formatCode>0.00</c:formatCode>
                <c:ptCount val="15"/>
                <c:pt idx="0">
                  <c:v>29.710000000000008</c:v>
                </c:pt>
                <c:pt idx="1">
                  <c:v>12.63</c:v>
                </c:pt>
                <c:pt idx="2">
                  <c:v>28.729999999999997</c:v>
                </c:pt>
                <c:pt idx="3">
                  <c:v>23.729999999999997</c:v>
                </c:pt>
                <c:pt idx="4">
                  <c:v>24.110000000000003</c:v>
                </c:pt>
                <c:pt idx="5">
                  <c:v>34.44</c:v>
                </c:pt>
                <c:pt idx="6">
                  <c:v>38.129999999999995</c:v>
                </c:pt>
                <c:pt idx="7">
                  <c:v>24.440000000000005</c:v>
                </c:pt>
                <c:pt idx="8">
                  <c:v>34.9</c:v>
                </c:pt>
                <c:pt idx="9">
                  <c:v>20.88</c:v>
                </c:pt>
                <c:pt idx="10">
                  <c:v>21.52</c:v>
                </c:pt>
                <c:pt idx="11">
                  <c:v>21.359999999999996</c:v>
                </c:pt>
                <c:pt idx="12">
                  <c:v>13.240000000000004</c:v>
                </c:pt>
                <c:pt idx="13" formatCode="General">
                  <c:v>24.639999999999997</c:v>
                </c:pt>
                <c:pt idx="14" formatCode="General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4-4F0A-B0F1-B4775E9CDA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3877744"/>
        <c:axId val="533388224"/>
      </c:barChart>
      <c:lineChart>
        <c:grouping val="standard"/>
        <c:varyColors val="0"/>
        <c:ser>
          <c:idx val="1"/>
          <c:order val="1"/>
          <c:tx>
            <c:v>Average Rainfall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'Yearly Averages'!$O$1:$Z$1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'Yearly Averages'!$L$15:$Z$15</c:f>
              <c:numCache>
                <c:formatCode>0.00</c:formatCode>
                <c:ptCount val="15"/>
                <c:pt idx="0">
                  <c:v>31.712727272727264</c:v>
                </c:pt>
                <c:pt idx="1">
                  <c:v>30.122499999999992</c:v>
                </c:pt>
                <c:pt idx="2">
                  <c:v>30.015384615384612</c:v>
                </c:pt>
                <c:pt idx="3">
                  <c:v>29.566428571428567</c:v>
                </c:pt>
                <c:pt idx="4">
                  <c:v>29.202666666666666</c:v>
                </c:pt>
                <c:pt idx="5">
                  <c:v>29.529999999999998</c:v>
                </c:pt>
                <c:pt idx="6">
                  <c:v>30.035882352941172</c:v>
                </c:pt>
                <c:pt idx="7">
                  <c:v>29.724999999999998</c:v>
                </c:pt>
                <c:pt idx="8">
                  <c:v>29.997368421052627</c:v>
                </c:pt>
                <c:pt idx="9">
                  <c:v>29.541499999999996</c:v>
                </c:pt>
                <c:pt idx="10">
                  <c:v>29.159523809523805</c:v>
                </c:pt>
                <c:pt idx="11">
                  <c:v>28.804999999999996</c:v>
                </c:pt>
                <c:pt idx="12">
                  <c:v>28.128260869565214</c:v>
                </c:pt>
                <c:pt idx="13">
                  <c:v>27.982916666666664</c:v>
                </c:pt>
                <c:pt idx="14">
                  <c:v>27.827599999999997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64-4F0A-B0F1-B4775E9CDA6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877744"/>
        <c:axId val="533388224"/>
      </c:lineChart>
      <c:catAx>
        <c:axId val="12387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388224"/>
        <c:crosses val="autoZero"/>
        <c:auto val="1"/>
        <c:lblAlgn val="ctr"/>
        <c:lblOffset val="100"/>
        <c:noMultiLvlLbl val="0"/>
      </c:catAx>
      <c:valAx>
        <c:axId val="53338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INCHES OF RAINFALL</a:t>
                </a:r>
              </a:p>
            </c:rich>
          </c:tx>
          <c:layout>
            <c:manualLayout>
              <c:xMode val="edge"/>
              <c:yMode val="edge"/>
              <c:x val="2.8361616699896178E-3"/>
              <c:y val="0.34291555497711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7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31246112735411"/>
          <c:y val="0.91423967855491772"/>
          <c:w val="0.25892019578633751"/>
          <c:h val="3.313719805642851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Residential</a:t>
            </a:r>
            <a:r>
              <a:rPr lang="en-US" baseline="0"/>
              <a:t> Water Sales vs. Residential Connections vs. Rainfall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167565134217191E-2"/>
          <c:y val="9.6919276842971955E-2"/>
          <c:w val="0.93668166479190118"/>
          <c:h val="0.73283706058898956"/>
        </c:manualLayout>
      </c:layout>
      <c:barChart>
        <c:barDir val="col"/>
        <c:grouping val="clustered"/>
        <c:varyColors val="0"/>
        <c:ser>
          <c:idx val="0"/>
          <c:order val="0"/>
          <c:tx>
            <c:v>Annual Rainfall (inches)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'Yearly Averages'!$O$1:$Z$1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'Yearly Averages'!$O$14:$Z$14</c:f>
              <c:numCache>
                <c:formatCode>0.00</c:formatCode>
                <c:ptCount val="12"/>
                <c:pt idx="0">
                  <c:v>23.729999999999997</c:v>
                </c:pt>
                <c:pt idx="1">
                  <c:v>24.110000000000003</c:v>
                </c:pt>
                <c:pt idx="2">
                  <c:v>34.44</c:v>
                </c:pt>
                <c:pt idx="3">
                  <c:v>38.129999999999995</c:v>
                </c:pt>
                <c:pt idx="4">
                  <c:v>24.440000000000005</c:v>
                </c:pt>
                <c:pt idx="5">
                  <c:v>34.9</c:v>
                </c:pt>
                <c:pt idx="6">
                  <c:v>20.88</c:v>
                </c:pt>
                <c:pt idx="7">
                  <c:v>21.52</c:v>
                </c:pt>
                <c:pt idx="8">
                  <c:v>21.359999999999996</c:v>
                </c:pt>
                <c:pt idx="9">
                  <c:v>13.240000000000004</c:v>
                </c:pt>
                <c:pt idx="10" formatCode="General">
                  <c:v>24.639999999999997</c:v>
                </c:pt>
                <c:pt idx="11" formatCode="General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49-4143-91F1-16EE711B91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3877744"/>
        <c:axId val="533388224"/>
      </c:barChart>
      <c:lineChart>
        <c:grouping val="standard"/>
        <c:varyColors val="0"/>
        <c:ser>
          <c:idx val="1"/>
          <c:order val="1"/>
          <c:tx>
            <c:v>Average Rainfall (inches)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'Yearly Averages'!$O$1:$Z$1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'Yearly Averages'!$O$15:$Z$15</c:f>
              <c:numCache>
                <c:formatCode>0.00</c:formatCode>
                <c:ptCount val="12"/>
                <c:pt idx="0">
                  <c:v>29.566428571428567</c:v>
                </c:pt>
                <c:pt idx="1">
                  <c:v>29.202666666666666</c:v>
                </c:pt>
                <c:pt idx="2">
                  <c:v>29.529999999999998</c:v>
                </c:pt>
                <c:pt idx="3">
                  <c:v>30.035882352941172</c:v>
                </c:pt>
                <c:pt idx="4">
                  <c:v>29.724999999999998</c:v>
                </c:pt>
                <c:pt idx="5">
                  <c:v>29.997368421052627</c:v>
                </c:pt>
                <c:pt idx="6">
                  <c:v>29.541499999999996</c:v>
                </c:pt>
                <c:pt idx="7">
                  <c:v>29.159523809523805</c:v>
                </c:pt>
                <c:pt idx="8">
                  <c:v>28.804999999999996</c:v>
                </c:pt>
                <c:pt idx="9">
                  <c:v>28.128260869565214</c:v>
                </c:pt>
                <c:pt idx="10">
                  <c:v>27.982916666666664</c:v>
                </c:pt>
                <c:pt idx="11">
                  <c:v>27.827599999999997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49-4143-91F1-16EE711B911D}"/>
            </c:ext>
          </c:extLst>
        </c:ser>
        <c:ser>
          <c:idx val="2"/>
          <c:order val="2"/>
          <c:tx>
            <c:v>Residential Water Sales (x10,000,000)</c:v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9"/>
              <c:layout>
                <c:manualLayout>
                  <c:x val="-2.1102353889351402E-2"/>
                  <c:y val="-3.2559152012878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49-4143-91F1-16EE711B91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'Yearly Averages'!$O$20:$Z$20</c:f>
              <c:numCache>
                <c:formatCode>#,##0.00</c:formatCode>
                <c:ptCount val="12"/>
                <c:pt idx="0">
                  <c:v>46.837449999999997</c:v>
                </c:pt>
                <c:pt idx="1">
                  <c:v>42.729140000000001</c:v>
                </c:pt>
                <c:pt idx="2">
                  <c:v>41.234929999999999</c:v>
                </c:pt>
                <c:pt idx="3">
                  <c:v>40.928660000000001</c:v>
                </c:pt>
                <c:pt idx="4">
                  <c:v>42.034770000000002</c:v>
                </c:pt>
                <c:pt idx="5">
                  <c:v>45.305993299999997</c:v>
                </c:pt>
                <c:pt idx="6">
                  <c:v>44.491937999999998</c:v>
                </c:pt>
                <c:pt idx="7">
                  <c:v>51.122413700000003</c:v>
                </c:pt>
                <c:pt idx="8">
                  <c:v>46.570633600000001</c:v>
                </c:pt>
                <c:pt idx="9">
                  <c:v>58.585926000000001</c:v>
                </c:pt>
                <c:pt idx="10">
                  <c:v>49.633022599999997</c:v>
                </c:pt>
                <c:pt idx="11">
                  <c:v>48.062428300000001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49-4143-91F1-16EE711B911D}"/>
            </c:ext>
          </c:extLst>
        </c:ser>
        <c:ser>
          <c:idx val="3"/>
          <c:order val="3"/>
          <c:tx>
            <c:v>Residential Connections (x100)</c:v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9"/>
              <c:layout>
                <c:manualLayout>
                  <c:x val="-1.8536997138115793E-2"/>
                  <c:y val="2.9955977656975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49-4143-91F1-16EE711B91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'Yearly Averages'!$O$24:$Z$24</c:f>
              <c:numCache>
                <c:formatCode>#,##0.0</c:formatCode>
                <c:ptCount val="12"/>
                <c:pt idx="0">
                  <c:v>46.54</c:v>
                </c:pt>
                <c:pt idx="1">
                  <c:v>46.94</c:v>
                </c:pt>
                <c:pt idx="2">
                  <c:v>47.59</c:v>
                </c:pt>
                <c:pt idx="3">
                  <c:v>47.9</c:v>
                </c:pt>
                <c:pt idx="4">
                  <c:v>48.37</c:v>
                </c:pt>
                <c:pt idx="5">
                  <c:v>48.9</c:v>
                </c:pt>
                <c:pt idx="6">
                  <c:v>50.17</c:v>
                </c:pt>
                <c:pt idx="7">
                  <c:v>50.63</c:v>
                </c:pt>
                <c:pt idx="8">
                  <c:v>52.49</c:v>
                </c:pt>
                <c:pt idx="9">
                  <c:v>53.11</c:v>
                </c:pt>
                <c:pt idx="10">
                  <c:v>54.23</c:v>
                </c:pt>
                <c:pt idx="11">
                  <c:v>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449-4143-91F1-16EE711B91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3877744"/>
        <c:axId val="533388224"/>
      </c:lineChart>
      <c:catAx>
        <c:axId val="12387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388224"/>
        <c:crosses val="autoZero"/>
        <c:auto val="1"/>
        <c:lblAlgn val="ctr"/>
        <c:lblOffset val="100"/>
        <c:noMultiLvlLbl val="0"/>
      </c:catAx>
      <c:valAx>
        <c:axId val="533388224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7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985519059043163"/>
          <c:y val="0.89617064853272177"/>
          <c:w val="0.51594625792006055"/>
          <c:h val="8.4192671792314627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ANNUAL WATER LOSS</a:t>
            </a:r>
            <a:endParaRPr lang="en-US"/>
          </a:p>
        </c:rich>
      </c:tx>
      <c:layout>
        <c:manualLayout>
          <c:xMode val="edge"/>
          <c:yMode val="edge"/>
          <c:x val="0.41740662813881052"/>
          <c:y val="1.6528925619834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989656796518453E-2"/>
          <c:y val="0.11013162891905218"/>
          <c:w val="0.93668166479190118"/>
          <c:h val="0.73283706058898956"/>
        </c:manualLayout>
      </c:layout>
      <c:lineChart>
        <c:grouping val="standard"/>
        <c:varyColors val="0"/>
        <c:ser>
          <c:idx val="1"/>
          <c:order val="0"/>
          <c:tx>
            <c:v>Water Loss (%)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'Yearly Averages'!$L$1:$Z$1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'Yearly Averages'!$L$17:$Z$17</c:f>
              <c:numCache>
                <c:formatCode>0.00</c:formatCode>
                <c:ptCount val="15"/>
                <c:pt idx="0">
                  <c:v>12.5</c:v>
                </c:pt>
                <c:pt idx="1">
                  <c:v>10.4</c:v>
                </c:pt>
                <c:pt idx="2">
                  <c:v>9.1</c:v>
                </c:pt>
                <c:pt idx="3">
                  <c:v>8.5</c:v>
                </c:pt>
                <c:pt idx="4">
                  <c:v>7</c:v>
                </c:pt>
                <c:pt idx="5">
                  <c:v>3.4</c:v>
                </c:pt>
                <c:pt idx="6">
                  <c:v>1.4</c:v>
                </c:pt>
                <c:pt idx="7">
                  <c:v>4.4000000000000004</c:v>
                </c:pt>
                <c:pt idx="8">
                  <c:v>8.6999999999999993</c:v>
                </c:pt>
                <c:pt idx="9">
                  <c:v>8.3000000000000007</c:v>
                </c:pt>
                <c:pt idx="10">
                  <c:v>6.4</c:v>
                </c:pt>
                <c:pt idx="11">
                  <c:v>7</c:v>
                </c:pt>
                <c:pt idx="12">
                  <c:v>4.4000000000000004</c:v>
                </c:pt>
                <c:pt idx="13">
                  <c:v>6.8</c:v>
                </c:pt>
                <c:pt idx="14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0C-4893-92B5-1CD1AA0CC0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3877744"/>
        <c:axId val="533388224"/>
      </c:lineChart>
      <c:catAx>
        <c:axId val="12387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388224"/>
        <c:crosses val="autoZero"/>
        <c:auto val="1"/>
        <c:lblAlgn val="ctr"/>
        <c:lblOffset val="100"/>
        <c:noMultiLvlLbl val="0"/>
      </c:catAx>
      <c:valAx>
        <c:axId val="53338822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7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93630817523992"/>
          <c:y val="0.92647954597532456"/>
          <c:w val="0.25892019578633751"/>
          <c:h val="3.313719805642851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B70530-0FAC-46D7-B9B4-DB7925E21F7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7920DE-FB4A-45AC-82DD-2D151EA71F97}">
      <dgm:prSet/>
      <dgm:spPr>
        <a:solidFill>
          <a:srgbClr val="7A1315"/>
        </a:solidFill>
      </dgm:spPr>
      <dgm:t>
        <a:bodyPr/>
        <a:lstStyle/>
        <a:p>
          <a:r>
            <a:rPr lang="en-US">
              <a:latin typeface="Aptos Display" panose="02110004020202020204"/>
            </a:rPr>
            <a:t>Agenda</a:t>
          </a:r>
          <a:endParaRPr lang="en-US"/>
        </a:p>
      </dgm:t>
    </dgm:pt>
    <dgm:pt modelId="{8D6F7846-4114-44AE-8760-0338C7BA46A0}" type="parTrans" cxnId="{F780BF11-2134-43F5-A37F-1AC1B771E836}">
      <dgm:prSet/>
      <dgm:spPr/>
      <dgm:t>
        <a:bodyPr/>
        <a:lstStyle/>
        <a:p>
          <a:endParaRPr lang="en-US"/>
        </a:p>
      </dgm:t>
    </dgm:pt>
    <dgm:pt modelId="{67CA501A-89A3-4CC1-B037-DCE0383290D5}" type="sibTrans" cxnId="{F780BF11-2134-43F5-A37F-1AC1B771E836}">
      <dgm:prSet/>
      <dgm:spPr/>
      <dgm:t>
        <a:bodyPr/>
        <a:lstStyle/>
        <a:p>
          <a:endParaRPr lang="en-US"/>
        </a:p>
      </dgm:t>
    </dgm:pt>
    <dgm:pt modelId="{BB99E4B6-B86A-4F42-B90E-901076D54EC1}">
      <dgm:prSet/>
      <dgm:spPr/>
      <dgm:t>
        <a:bodyPr/>
        <a:lstStyle/>
        <a:p>
          <a:pPr rtl="0"/>
          <a:r>
            <a:rPr lang="en-US"/>
            <a:t>Summer </a:t>
          </a:r>
          <a:r>
            <a:rPr lang="en-US">
              <a:latin typeface="Aptos Display" panose="02110004020202020204"/>
            </a:rPr>
            <a:t>Programs and Special Events</a:t>
          </a:r>
          <a:endParaRPr lang="en-US"/>
        </a:p>
      </dgm:t>
    </dgm:pt>
    <dgm:pt modelId="{1D892009-C213-4351-B6B7-E2EB705372B7}" type="parTrans" cxnId="{4B1D142E-941A-4630-9593-02760467CD84}">
      <dgm:prSet/>
      <dgm:spPr/>
      <dgm:t>
        <a:bodyPr/>
        <a:lstStyle/>
        <a:p>
          <a:endParaRPr lang="en-US"/>
        </a:p>
      </dgm:t>
    </dgm:pt>
    <dgm:pt modelId="{5E2FE63C-B0AF-49B3-BE5D-9B5890A33253}" type="sibTrans" cxnId="{4B1D142E-941A-4630-9593-02760467CD84}">
      <dgm:prSet/>
      <dgm:spPr/>
      <dgm:t>
        <a:bodyPr/>
        <a:lstStyle/>
        <a:p>
          <a:endParaRPr lang="en-US"/>
        </a:p>
      </dgm:t>
    </dgm:pt>
    <dgm:pt modelId="{3BB7C3EC-3335-9341-BEA5-18A9886B9876}">
      <dgm:prSet/>
      <dgm:spPr/>
      <dgm:t>
        <a:bodyPr/>
        <a:lstStyle/>
        <a:p>
          <a:pPr rtl="0"/>
          <a:r>
            <a:rPr lang="en-US"/>
            <a:t>Q&amp;A </a:t>
          </a:r>
        </a:p>
      </dgm:t>
    </dgm:pt>
    <dgm:pt modelId="{E5D3893A-FDDB-C849-9660-D7AB401C7AE9}" type="parTrans" cxnId="{0690DE0C-E7DD-6442-A4E2-57FEE63BAD0A}">
      <dgm:prSet/>
      <dgm:spPr/>
      <dgm:t>
        <a:bodyPr/>
        <a:lstStyle/>
        <a:p>
          <a:endParaRPr lang="en-US"/>
        </a:p>
      </dgm:t>
    </dgm:pt>
    <dgm:pt modelId="{A424A076-E5B4-D942-82BE-F95CF253933C}" type="sibTrans" cxnId="{0690DE0C-E7DD-6442-A4E2-57FEE63BAD0A}">
      <dgm:prSet/>
      <dgm:spPr/>
      <dgm:t>
        <a:bodyPr/>
        <a:lstStyle/>
        <a:p>
          <a:endParaRPr lang="en-US"/>
        </a:p>
      </dgm:t>
    </dgm:pt>
    <dgm:pt modelId="{A21B5CB0-71E7-7842-9063-FE02014E4B67}">
      <dgm:prSet/>
      <dgm:spPr/>
      <dgm:t>
        <a:bodyPr/>
        <a:lstStyle/>
        <a:p>
          <a:r>
            <a:rPr lang="en-US"/>
            <a:t>City Updates</a:t>
          </a:r>
        </a:p>
      </dgm:t>
    </dgm:pt>
    <dgm:pt modelId="{834BFCA9-8E88-5740-94D4-3667367FB328}" type="parTrans" cxnId="{AED52997-3148-094C-A73B-C094651F05E5}">
      <dgm:prSet/>
      <dgm:spPr/>
      <dgm:t>
        <a:bodyPr/>
        <a:lstStyle/>
        <a:p>
          <a:endParaRPr lang="en-US"/>
        </a:p>
      </dgm:t>
    </dgm:pt>
    <dgm:pt modelId="{23038F27-7EFC-6D49-AAF1-6C05BE6F49CA}" type="sibTrans" cxnId="{AED52997-3148-094C-A73B-C094651F05E5}">
      <dgm:prSet/>
      <dgm:spPr/>
      <dgm:t>
        <a:bodyPr/>
        <a:lstStyle/>
        <a:p>
          <a:endParaRPr lang="en-US"/>
        </a:p>
      </dgm:t>
    </dgm:pt>
    <dgm:pt modelId="{8C3C2EBF-8D08-9F44-BCBE-2009BF48479C}">
      <dgm:prSet/>
      <dgm:spPr/>
      <dgm:t>
        <a:bodyPr/>
        <a:lstStyle/>
        <a:p>
          <a:r>
            <a:rPr lang="en-US"/>
            <a:t>Water Updates</a:t>
          </a:r>
        </a:p>
      </dgm:t>
    </dgm:pt>
    <dgm:pt modelId="{4B536B0D-F2E8-414F-9546-04AB4CF27194}" type="parTrans" cxnId="{20076ADE-D1BA-CB49-8158-857111389ADA}">
      <dgm:prSet/>
      <dgm:spPr/>
      <dgm:t>
        <a:bodyPr/>
        <a:lstStyle/>
        <a:p>
          <a:endParaRPr lang="en-US"/>
        </a:p>
      </dgm:t>
    </dgm:pt>
    <dgm:pt modelId="{F23B78E4-871E-4B41-990E-70AA380639F7}" type="sibTrans" cxnId="{20076ADE-D1BA-CB49-8158-857111389ADA}">
      <dgm:prSet/>
      <dgm:spPr/>
      <dgm:t>
        <a:bodyPr/>
        <a:lstStyle/>
        <a:p>
          <a:endParaRPr lang="en-US"/>
        </a:p>
      </dgm:t>
    </dgm:pt>
    <dgm:pt modelId="{F95DDF24-88BC-BB4D-934A-5EB50B8CA73A}" type="pres">
      <dgm:prSet presAssocID="{6FB70530-0FAC-46D7-B9B4-DB7925E21F75}" presName="linear" presStyleCnt="0">
        <dgm:presLayoutVars>
          <dgm:dir/>
          <dgm:animLvl val="lvl"/>
          <dgm:resizeHandles val="exact"/>
        </dgm:presLayoutVars>
      </dgm:prSet>
      <dgm:spPr/>
    </dgm:pt>
    <dgm:pt modelId="{180620FC-58D6-AC4A-91AC-C8B3B4930518}" type="pres">
      <dgm:prSet presAssocID="{167920DE-FB4A-45AC-82DD-2D151EA71F97}" presName="parentLin" presStyleCnt="0"/>
      <dgm:spPr/>
    </dgm:pt>
    <dgm:pt modelId="{EE99B4F6-E53F-9A4E-AD8D-64BF155D5405}" type="pres">
      <dgm:prSet presAssocID="{167920DE-FB4A-45AC-82DD-2D151EA71F97}" presName="parentLeftMargin" presStyleLbl="node1" presStyleIdx="0" presStyleCnt="1"/>
      <dgm:spPr/>
    </dgm:pt>
    <dgm:pt modelId="{59AAF2B1-90A0-0F49-A81B-634A65597E99}" type="pres">
      <dgm:prSet presAssocID="{167920DE-FB4A-45AC-82DD-2D151EA71F9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8415009-8EE9-464B-9434-6E3692E4616B}" type="pres">
      <dgm:prSet presAssocID="{167920DE-FB4A-45AC-82DD-2D151EA71F97}" presName="negativeSpace" presStyleCnt="0"/>
      <dgm:spPr/>
    </dgm:pt>
    <dgm:pt modelId="{EC09B781-B9A8-6445-8269-8F772B4F7221}" type="pres">
      <dgm:prSet presAssocID="{167920DE-FB4A-45AC-82DD-2D151EA71F97}" presName="childText" presStyleLbl="conFgAcc1" presStyleIdx="0" presStyleCnt="1" custScaleX="95403" custScaleY="86121">
        <dgm:presLayoutVars>
          <dgm:bulletEnabled val="1"/>
        </dgm:presLayoutVars>
      </dgm:prSet>
      <dgm:spPr/>
    </dgm:pt>
  </dgm:ptLst>
  <dgm:cxnLst>
    <dgm:cxn modelId="{0690DE0C-E7DD-6442-A4E2-57FEE63BAD0A}" srcId="{167920DE-FB4A-45AC-82DD-2D151EA71F97}" destId="{3BB7C3EC-3335-9341-BEA5-18A9886B9876}" srcOrd="3" destOrd="0" parTransId="{E5D3893A-FDDB-C849-9660-D7AB401C7AE9}" sibTransId="{A424A076-E5B4-D942-82BE-F95CF253933C}"/>
    <dgm:cxn modelId="{F780BF11-2134-43F5-A37F-1AC1B771E836}" srcId="{6FB70530-0FAC-46D7-B9B4-DB7925E21F75}" destId="{167920DE-FB4A-45AC-82DD-2D151EA71F97}" srcOrd="0" destOrd="0" parTransId="{8D6F7846-4114-44AE-8760-0338C7BA46A0}" sibTransId="{67CA501A-89A3-4CC1-B037-DCE0383290D5}"/>
    <dgm:cxn modelId="{48D30115-6262-467B-86A6-6BBD44A63709}" type="presOf" srcId="{BB99E4B6-B86A-4F42-B90E-901076D54EC1}" destId="{EC09B781-B9A8-6445-8269-8F772B4F7221}" srcOrd="0" destOrd="1" presId="urn:microsoft.com/office/officeart/2005/8/layout/list1"/>
    <dgm:cxn modelId="{4B1D142E-941A-4630-9593-02760467CD84}" srcId="{167920DE-FB4A-45AC-82DD-2D151EA71F97}" destId="{BB99E4B6-B86A-4F42-B90E-901076D54EC1}" srcOrd="1" destOrd="0" parTransId="{1D892009-C213-4351-B6B7-E2EB705372B7}" sibTransId="{5E2FE63C-B0AF-49B3-BE5D-9B5890A33253}"/>
    <dgm:cxn modelId="{1112844D-F34C-40FC-AA1B-0FF493A8EEB2}" type="presOf" srcId="{3BB7C3EC-3335-9341-BEA5-18A9886B9876}" destId="{EC09B781-B9A8-6445-8269-8F772B4F7221}" srcOrd="0" destOrd="3" presId="urn:microsoft.com/office/officeart/2005/8/layout/list1"/>
    <dgm:cxn modelId="{15F9A15A-45D7-7942-8068-B716A137770E}" type="presOf" srcId="{8C3C2EBF-8D08-9F44-BCBE-2009BF48479C}" destId="{EC09B781-B9A8-6445-8269-8F772B4F7221}" srcOrd="0" destOrd="2" presId="urn:microsoft.com/office/officeart/2005/8/layout/list1"/>
    <dgm:cxn modelId="{43DFA25D-319C-4E60-9ED0-98C797E26146}" type="presOf" srcId="{167920DE-FB4A-45AC-82DD-2D151EA71F97}" destId="{59AAF2B1-90A0-0F49-A81B-634A65597E99}" srcOrd="1" destOrd="0" presId="urn:microsoft.com/office/officeart/2005/8/layout/list1"/>
    <dgm:cxn modelId="{5BEA907A-D6B0-8D44-92A2-78080BF5B910}" type="presOf" srcId="{6FB70530-0FAC-46D7-B9B4-DB7925E21F75}" destId="{F95DDF24-88BC-BB4D-934A-5EB50B8CA73A}" srcOrd="0" destOrd="0" presId="urn:microsoft.com/office/officeart/2005/8/layout/list1"/>
    <dgm:cxn modelId="{AED52997-3148-094C-A73B-C094651F05E5}" srcId="{167920DE-FB4A-45AC-82DD-2D151EA71F97}" destId="{A21B5CB0-71E7-7842-9063-FE02014E4B67}" srcOrd="0" destOrd="0" parTransId="{834BFCA9-8E88-5740-94D4-3667367FB328}" sibTransId="{23038F27-7EFC-6D49-AAF1-6C05BE6F49CA}"/>
    <dgm:cxn modelId="{20076ADE-D1BA-CB49-8158-857111389ADA}" srcId="{167920DE-FB4A-45AC-82DD-2D151EA71F97}" destId="{8C3C2EBF-8D08-9F44-BCBE-2009BF48479C}" srcOrd="2" destOrd="0" parTransId="{4B536B0D-F2E8-414F-9546-04AB4CF27194}" sibTransId="{F23B78E4-871E-4B41-990E-70AA380639F7}"/>
    <dgm:cxn modelId="{8AA707E4-98A4-FE4A-9FDC-A0A7C859CDB1}" type="presOf" srcId="{A21B5CB0-71E7-7842-9063-FE02014E4B67}" destId="{EC09B781-B9A8-6445-8269-8F772B4F7221}" srcOrd="0" destOrd="0" presId="urn:microsoft.com/office/officeart/2005/8/layout/list1"/>
    <dgm:cxn modelId="{4BFECFF4-EEB4-4418-999B-62A64FA4A88D}" type="presOf" srcId="{167920DE-FB4A-45AC-82DD-2D151EA71F97}" destId="{EE99B4F6-E53F-9A4E-AD8D-64BF155D5405}" srcOrd="0" destOrd="0" presId="urn:microsoft.com/office/officeart/2005/8/layout/list1"/>
    <dgm:cxn modelId="{42A7EAC0-F5B4-46C7-985B-5FDC8954D02A}" type="presParOf" srcId="{F95DDF24-88BC-BB4D-934A-5EB50B8CA73A}" destId="{180620FC-58D6-AC4A-91AC-C8B3B4930518}" srcOrd="0" destOrd="0" presId="urn:microsoft.com/office/officeart/2005/8/layout/list1"/>
    <dgm:cxn modelId="{97320F44-F71F-44D2-A775-9EE64ACB16FB}" type="presParOf" srcId="{180620FC-58D6-AC4A-91AC-C8B3B4930518}" destId="{EE99B4F6-E53F-9A4E-AD8D-64BF155D5405}" srcOrd="0" destOrd="0" presId="urn:microsoft.com/office/officeart/2005/8/layout/list1"/>
    <dgm:cxn modelId="{62EBA343-395C-4D12-A0DA-B9BE246C3A89}" type="presParOf" srcId="{180620FC-58D6-AC4A-91AC-C8B3B4930518}" destId="{59AAF2B1-90A0-0F49-A81B-634A65597E99}" srcOrd="1" destOrd="0" presId="urn:microsoft.com/office/officeart/2005/8/layout/list1"/>
    <dgm:cxn modelId="{EF24BD5E-5825-423B-80B1-624000F5B2F8}" type="presParOf" srcId="{F95DDF24-88BC-BB4D-934A-5EB50B8CA73A}" destId="{98415009-8EE9-464B-9434-6E3692E4616B}" srcOrd="1" destOrd="0" presId="urn:microsoft.com/office/officeart/2005/8/layout/list1"/>
    <dgm:cxn modelId="{7B16AA83-6EC9-49E4-A384-08743FFF697A}" type="presParOf" srcId="{F95DDF24-88BC-BB4D-934A-5EB50B8CA73A}" destId="{EC09B781-B9A8-6445-8269-8F772B4F7221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BAF970-FD55-4B42-8FDF-F47750FB0D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0DCB1F-535C-46FD-B759-E2A2E12C0F70}">
      <dgm:prSet/>
      <dgm:spPr>
        <a:solidFill>
          <a:srgbClr val="7A1315"/>
        </a:solidFill>
        <a:ln>
          <a:solidFill>
            <a:srgbClr val="7A1315"/>
          </a:solidFill>
        </a:ln>
      </dgm:spPr>
      <dgm:t>
        <a:bodyPr/>
        <a:lstStyle/>
        <a:p>
          <a:pPr rtl="0"/>
          <a:r>
            <a:rPr lang="en-US">
              <a:latin typeface="Aptos Display" panose="02110004020202020204"/>
            </a:rPr>
            <a:t>General </a:t>
          </a:r>
          <a:r>
            <a:rPr lang="en-US"/>
            <a:t>Election Results</a:t>
          </a:r>
        </a:p>
      </dgm:t>
    </dgm:pt>
    <dgm:pt modelId="{7B512A4A-BEAD-4907-9BB2-980B2DCF35A8}" type="parTrans" cxnId="{E6515D9E-30FE-4B93-AD76-625D2418FDED}">
      <dgm:prSet/>
      <dgm:spPr/>
      <dgm:t>
        <a:bodyPr/>
        <a:lstStyle/>
        <a:p>
          <a:endParaRPr lang="en-US"/>
        </a:p>
      </dgm:t>
    </dgm:pt>
    <dgm:pt modelId="{84FCBD22-4FC2-426D-91F1-7302297FC148}" type="sibTrans" cxnId="{E6515D9E-30FE-4B93-AD76-625D2418FDED}">
      <dgm:prSet/>
      <dgm:spPr/>
      <dgm:t>
        <a:bodyPr/>
        <a:lstStyle/>
        <a:p>
          <a:endParaRPr lang="en-US"/>
        </a:p>
      </dgm:t>
    </dgm:pt>
    <dgm:pt modelId="{D7E39B18-9B0F-ED49-A6DA-E9B60C5F9365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1174 Total Ballots</a:t>
          </a:r>
        </a:p>
      </dgm:t>
    </dgm:pt>
    <dgm:pt modelId="{80E2E791-720F-1D46-9378-EFF64E87B831}" type="parTrans" cxnId="{2B36126F-4F5A-7740-9427-4C36D413B900}">
      <dgm:prSet/>
      <dgm:spPr/>
    </dgm:pt>
    <dgm:pt modelId="{13375275-7B4B-0346-B567-13FFDB427756}" type="sibTrans" cxnId="{2B36126F-4F5A-7740-9427-4C36D413B900}">
      <dgm:prSet/>
      <dgm:spPr/>
    </dgm:pt>
    <dgm:pt modelId="{2A2C14D3-8944-433B-834B-6F92AA9EF569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737 early, 419 election day, 18 by mail</a:t>
          </a:r>
          <a:endParaRPr lang="en-US"/>
        </a:p>
      </dgm:t>
    </dgm:pt>
    <dgm:pt modelId="{087D8D2B-9F6E-41F4-A990-2EB1711D62C9}" type="parTrans" cxnId="{AA6ABD18-781E-4A63-81C1-8E1FCDB73719}">
      <dgm:prSet/>
      <dgm:spPr/>
    </dgm:pt>
    <dgm:pt modelId="{774FA7DE-9D33-4F69-87B1-0D7244EF3A38}" type="sibTrans" cxnId="{AA6ABD18-781E-4A63-81C1-8E1FCDB73719}">
      <dgm:prSet/>
      <dgm:spPr/>
    </dgm:pt>
    <dgm:pt modelId="{BDC5A4E0-F36E-4333-8CEA-20BEBF6A0006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Bobby Watson &amp; Todd Eidson Elected to 2 Year Terms</a:t>
          </a:r>
        </a:p>
      </dgm:t>
    </dgm:pt>
    <dgm:pt modelId="{76AD4012-7CA2-4E6B-83FA-A46B4B8E7EC5}" type="parTrans" cxnId="{C5929EDE-BF4E-40CD-86CE-83F7F34A5681}">
      <dgm:prSet/>
      <dgm:spPr/>
    </dgm:pt>
    <dgm:pt modelId="{7EC7B5D4-B4FE-435A-807A-668BA60D27B6}" type="sibTrans" cxnId="{C5929EDE-BF4E-40CD-86CE-83F7F34A5681}">
      <dgm:prSet/>
      <dgm:spPr/>
    </dgm:pt>
    <dgm:pt modelId="{48D5ACBE-42D4-4CFD-81E6-A22D2AF4878D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Canvassing of Results – May 14th</a:t>
          </a:r>
        </a:p>
      </dgm:t>
    </dgm:pt>
    <dgm:pt modelId="{99AD6F7E-6AA9-4382-8158-EF99F73CA030}" type="parTrans" cxnId="{BE974AC2-FB08-41C0-B799-466A3E2B2EBC}">
      <dgm:prSet/>
      <dgm:spPr/>
    </dgm:pt>
    <dgm:pt modelId="{F1E8B37C-270F-475E-ADC3-D1D8079089C9}" type="sibTrans" cxnId="{BE974AC2-FB08-41C0-B799-466A3E2B2EBC}">
      <dgm:prSet/>
      <dgm:spPr/>
    </dgm:pt>
    <dgm:pt modelId="{0293FCC8-3128-4299-8077-8BB4738F001C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First Meeting of 2025-26 Council- May 20th</a:t>
          </a:r>
        </a:p>
      </dgm:t>
    </dgm:pt>
    <dgm:pt modelId="{9654A354-5A8C-4086-B2C2-0D5D75686B41}" type="parTrans" cxnId="{A21C9376-D61F-4D86-B0DC-1A63ABC69278}">
      <dgm:prSet/>
      <dgm:spPr/>
    </dgm:pt>
    <dgm:pt modelId="{01B17CFC-2064-459E-812A-E8A64C932826}" type="sibTrans" cxnId="{A21C9376-D61F-4D86-B0DC-1A63ABC69278}">
      <dgm:prSet/>
      <dgm:spPr/>
    </dgm:pt>
    <dgm:pt modelId="{F61405E2-DD38-0D47-A7AB-7736624E29A3}" type="pres">
      <dgm:prSet presAssocID="{00BAF970-FD55-4B42-8FDF-F47750FB0D4C}" presName="linear" presStyleCnt="0">
        <dgm:presLayoutVars>
          <dgm:dir/>
          <dgm:animLvl val="lvl"/>
          <dgm:resizeHandles val="exact"/>
        </dgm:presLayoutVars>
      </dgm:prSet>
      <dgm:spPr/>
    </dgm:pt>
    <dgm:pt modelId="{0AE34A56-C401-FB45-9D53-331A87FB83D9}" type="pres">
      <dgm:prSet presAssocID="{030DCB1F-535C-46FD-B759-E2A2E12C0F70}" presName="parentLin" presStyleCnt="0"/>
      <dgm:spPr/>
    </dgm:pt>
    <dgm:pt modelId="{03DBE461-CA74-7345-81C1-A792365DDD5B}" type="pres">
      <dgm:prSet presAssocID="{030DCB1F-535C-46FD-B759-E2A2E12C0F70}" presName="parentLeftMargin" presStyleLbl="node1" presStyleIdx="0" presStyleCnt="1"/>
      <dgm:spPr/>
    </dgm:pt>
    <dgm:pt modelId="{EC299EA7-8A56-6B41-B480-5EEDC4195334}" type="pres">
      <dgm:prSet presAssocID="{030DCB1F-535C-46FD-B759-E2A2E12C0F7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2713401-5C34-1241-8CD5-7B822A9AED51}" type="pres">
      <dgm:prSet presAssocID="{030DCB1F-535C-46FD-B759-E2A2E12C0F70}" presName="negativeSpace" presStyleCnt="0"/>
      <dgm:spPr/>
    </dgm:pt>
    <dgm:pt modelId="{BC630AB9-E98B-0644-8C8E-2D0BA1BDC7BB}" type="pres">
      <dgm:prSet presAssocID="{030DCB1F-535C-46FD-B759-E2A2E12C0F7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26381214-A358-C543-A742-F96C4DFA15CF}" type="presOf" srcId="{00BAF970-FD55-4B42-8FDF-F47750FB0D4C}" destId="{F61405E2-DD38-0D47-A7AB-7736624E29A3}" srcOrd="0" destOrd="0" presId="urn:microsoft.com/office/officeart/2005/8/layout/list1"/>
    <dgm:cxn modelId="{AA6ABD18-781E-4A63-81C1-8E1FCDB73719}" srcId="{D7E39B18-9B0F-ED49-A6DA-E9B60C5F9365}" destId="{2A2C14D3-8944-433B-834B-6F92AA9EF569}" srcOrd="0" destOrd="0" parTransId="{087D8D2B-9F6E-41F4-A990-2EB1711D62C9}" sibTransId="{774FA7DE-9D33-4F69-87B1-0D7244EF3A38}"/>
    <dgm:cxn modelId="{EF0CC138-443B-42FF-9F31-D5628E5A2026}" type="presOf" srcId="{D7E39B18-9B0F-ED49-A6DA-E9B60C5F9365}" destId="{BC630AB9-E98B-0644-8C8E-2D0BA1BDC7BB}" srcOrd="0" destOrd="0" presId="urn:microsoft.com/office/officeart/2005/8/layout/list1"/>
    <dgm:cxn modelId="{DD270C5F-BABD-483F-854F-0DFD0C3A155A}" type="presOf" srcId="{030DCB1F-535C-46FD-B759-E2A2E12C0F70}" destId="{03DBE461-CA74-7345-81C1-A792365DDD5B}" srcOrd="0" destOrd="0" presId="urn:microsoft.com/office/officeart/2005/8/layout/list1"/>
    <dgm:cxn modelId="{2B36126F-4F5A-7740-9427-4C36D413B900}" srcId="{030DCB1F-535C-46FD-B759-E2A2E12C0F70}" destId="{D7E39B18-9B0F-ED49-A6DA-E9B60C5F9365}" srcOrd="0" destOrd="0" parTransId="{80E2E791-720F-1D46-9378-EFF64E87B831}" sibTransId="{13375275-7B4B-0346-B567-13FFDB427756}"/>
    <dgm:cxn modelId="{A21C9376-D61F-4D86-B0DC-1A63ABC69278}" srcId="{030DCB1F-535C-46FD-B759-E2A2E12C0F70}" destId="{0293FCC8-3128-4299-8077-8BB4738F001C}" srcOrd="3" destOrd="0" parTransId="{9654A354-5A8C-4086-B2C2-0D5D75686B41}" sibTransId="{01B17CFC-2064-459E-812A-E8A64C932826}"/>
    <dgm:cxn modelId="{9D8DB785-6D7F-49DF-BFEA-C4A3DE9F8635}" type="presOf" srcId="{48D5ACBE-42D4-4CFD-81E6-A22D2AF4878D}" destId="{BC630AB9-E98B-0644-8C8E-2D0BA1BDC7BB}" srcOrd="0" destOrd="3" presId="urn:microsoft.com/office/officeart/2005/8/layout/list1"/>
    <dgm:cxn modelId="{4AEB698A-488F-4872-8A50-105265C42CEC}" type="presOf" srcId="{BDC5A4E0-F36E-4333-8CEA-20BEBF6A0006}" destId="{BC630AB9-E98B-0644-8C8E-2D0BA1BDC7BB}" srcOrd="0" destOrd="2" presId="urn:microsoft.com/office/officeart/2005/8/layout/list1"/>
    <dgm:cxn modelId="{E6515D9E-30FE-4B93-AD76-625D2418FDED}" srcId="{00BAF970-FD55-4B42-8FDF-F47750FB0D4C}" destId="{030DCB1F-535C-46FD-B759-E2A2E12C0F70}" srcOrd="0" destOrd="0" parTransId="{7B512A4A-BEAD-4907-9BB2-980B2DCF35A8}" sibTransId="{84FCBD22-4FC2-426D-91F1-7302297FC148}"/>
    <dgm:cxn modelId="{85F25CA5-602C-43E3-B917-953AE0DB998A}" type="presOf" srcId="{2A2C14D3-8944-433B-834B-6F92AA9EF569}" destId="{BC630AB9-E98B-0644-8C8E-2D0BA1BDC7BB}" srcOrd="0" destOrd="1" presId="urn:microsoft.com/office/officeart/2005/8/layout/list1"/>
    <dgm:cxn modelId="{586580B7-DA7E-49C1-970D-BD75D40C8AA2}" type="presOf" srcId="{030DCB1F-535C-46FD-B759-E2A2E12C0F70}" destId="{EC299EA7-8A56-6B41-B480-5EEDC4195334}" srcOrd="1" destOrd="0" presId="urn:microsoft.com/office/officeart/2005/8/layout/list1"/>
    <dgm:cxn modelId="{BE974AC2-FB08-41C0-B799-466A3E2B2EBC}" srcId="{030DCB1F-535C-46FD-B759-E2A2E12C0F70}" destId="{48D5ACBE-42D4-4CFD-81E6-A22D2AF4878D}" srcOrd="2" destOrd="0" parTransId="{99AD6F7E-6AA9-4382-8158-EF99F73CA030}" sibTransId="{F1E8B37C-270F-475E-ADC3-D1D8079089C9}"/>
    <dgm:cxn modelId="{C5929EDE-BF4E-40CD-86CE-83F7F34A5681}" srcId="{030DCB1F-535C-46FD-B759-E2A2E12C0F70}" destId="{BDC5A4E0-F36E-4333-8CEA-20BEBF6A0006}" srcOrd="1" destOrd="0" parTransId="{76AD4012-7CA2-4E6B-83FA-A46B4B8E7EC5}" sibTransId="{7EC7B5D4-B4FE-435A-807A-668BA60D27B6}"/>
    <dgm:cxn modelId="{4CDDA8F6-2018-45F0-8D36-963881D9B8F1}" type="presOf" srcId="{0293FCC8-3128-4299-8077-8BB4738F001C}" destId="{BC630AB9-E98B-0644-8C8E-2D0BA1BDC7BB}" srcOrd="0" destOrd="4" presId="urn:microsoft.com/office/officeart/2005/8/layout/list1"/>
    <dgm:cxn modelId="{5694711E-38D8-4E24-8E6B-0C8208F0F498}" type="presParOf" srcId="{F61405E2-DD38-0D47-A7AB-7736624E29A3}" destId="{0AE34A56-C401-FB45-9D53-331A87FB83D9}" srcOrd="0" destOrd="0" presId="urn:microsoft.com/office/officeart/2005/8/layout/list1"/>
    <dgm:cxn modelId="{87F72B26-C9BE-4BE6-A90B-8111D2F86592}" type="presParOf" srcId="{0AE34A56-C401-FB45-9D53-331A87FB83D9}" destId="{03DBE461-CA74-7345-81C1-A792365DDD5B}" srcOrd="0" destOrd="0" presId="urn:microsoft.com/office/officeart/2005/8/layout/list1"/>
    <dgm:cxn modelId="{6FB54958-95E8-421C-A954-97F6CA9DE236}" type="presParOf" srcId="{0AE34A56-C401-FB45-9D53-331A87FB83D9}" destId="{EC299EA7-8A56-6B41-B480-5EEDC4195334}" srcOrd="1" destOrd="0" presId="urn:microsoft.com/office/officeart/2005/8/layout/list1"/>
    <dgm:cxn modelId="{612D47DD-D3E3-4AA4-90EA-C7889B1189D9}" type="presParOf" srcId="{F61405E2-DD38-0D47-A7AB-7736624E29A3}" destId="{82713401-5C34-1241-8CD5-7B822A9AED51}" srcOrd="1" destOrd="0" presId="urn:microsoft.com/office/officeart/2005/8/layout/list1"/>
    <dgm:cxn modelId="{5654E836-98E5-4A4A-BF12-E93DB9F4F883}" type="presParOf" srcId="{F61405E2-DD38-0D47-A7AB-7736624E29A3}" destId="{BC630AB9-E98B-0644-8C8E-2D0BA1BDC7B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B70530-0FAC-46D7-B9B4-DB7925E21F7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7920DE-FB4A-45AC-82DD-2D151EA71F97}">
      <dgm:prSet/>
      <dgm:spPr>
        <a:solidFill>
          <a:srgbClr val="7A1315"/>
        </a:solidFill>
      </dgm:spPr>
      <dgm:t>
        <a:bodyPr/>
        <a:lstStyle/>
        <a:p>
          <a:r>
            <a:rPr lang="en-US"/>
            <a:t>City Updates</a:t>
          </a:r>
        </a:p>
      </dgm:t>
    </dgm:pt>
    <dgm:pt modelId="{8D6F7846-4114-44AE-8760-0338C7BA46A0}" type="parTrans" cxnId="{F780BF11-2134-43F5-A37F-1AC1B771E836}">
      <dgm:prSet/>
      <dgm:spPr/>
      <dgm:t>
        <a:bodyPr/>
        <a:lstStyle/>
        <a:p>
          <a:endParaRPr lang="en-US"/>
        </a:p>
      </dgm:t>
    </dgm:pt>
    <dgm:pt modelId="{67CA501A-89A3-4CC1-B037-DCE0383290D5}" type="sibTrans" cxnId="{F780BF11-2134-43F5-A37F-1AC1B771E836}">
      <dgm:prSet/>
      <dgm:spPr/>
      <dgm:t>
        <a:bodyPr/>
        <a:lstStyle/>
        <a:p>
          <a:endParaRPr lang="en-US"/>
        </a:p>
      </dgm:t>
    </dgm:pt>
    <dgm:pt modelId="{A21B5CB0-71E7-7842-9063-FE02014E4B67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May 20th Council Meeting Agenda </a:t>
          </a:r>
          <a:endParaRPr lang="en-US"/>
        </a:p>
      </dgm:t>
    </dgm:pt>
    <dgm:pt modelId="{834BFCA9-8E88-5740-94D4-3667367FB328}" type="parTrans" cxnId="{AED52997-3148-094C-A73B-C094651F05E5}">
      <dgm:prSet/>
      <dgm:spPr/>
      <dgm:t>
        <a:bodyPr/>
        <a:lstStyle/>
        <a:p>
          <a:endParaRPr lang="en-US"/>
        </a:p>
      </dgm:t>
    </dgm:pt>
    <dgm:pt modelId="{23038F27-7EFC-6D49-AAF1-6C05BE6F49CA}" type="sibTrans" cxnId="{AED52997-3148-094C-A73B-C094651F05E5}">
      <dgm:prSet/>
      <dgm:spPr/>
      <dgm:t>
        <a:bodyPr/>
        <a:lstStyle/>
        <a:p>
          <a:endParaRPr lang="en-US"/>
        </a:p>
      </dgm:t>
    </dgm:pt>
    <dgm:pt modelId="{8C3C2EBF-8D08-9F44-BCBE-2009BF48479C}">
      <dgm:prSet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FY 26 Budget Process</a:t>
          </a:r>
          <a:endParaRPr lang="en-US"/>
        </a:p>
      </dgm:t>
    </dgm:pt>
    <dgm:pt modelId="{4B536B0D-F2E8-414F-9546-04AB4CF27194}" type="parTrans" cxnId="{20076ADE-D1BA-CB49-8158-857111389ADA}">
      <dgm:prSet/>
      <dgm:spPr/>
      <dgm:t>
        <a:bodyPr/>
        <a:lstStyle/>
        <a:p>
          <a:endParaRPr lang="en-US"/>
        </a:p>
      </dgm:t>
    </dgm:pt>
    <dgm:pt modelId="{F23B78E4-871E-4B41-990E-70AA380639F7}" type="sibTrans" cxnId="{20076ADE-D1BA-CB49-8158-857111389ADA}">
      <dgm:prSet/>
      <dgm:spPr/>
      <dgm:t>
        <a:bodyPr/>
        <a:lstStyle/>
        <a:p>
          <a:endParaRPr lang="en-US"/>
        </a:p>
      </dgm:t>
    </dgm:pt>
    <dgm:pt modelId="{6D70BA3F-3129-48BE-B774-EE2EC40CE06A}">
      <dgm:prSet phldr="0"/>
      <dgm:spPr/>
      <dgm:t>
        <a:bodyPr/>
        <a:lstStyle/>
        <a:p>
          <a:pPr rtl="0"/>
          <a:r>
            <a:rPr lang="en-US">
              <a:latin typeface="Aptos Display" panose="02110004020202020204"/>
            </a:rPr>
            <a:t>Town Hall Meeting Series</a:t>
          </a:r>
        </a:p>
      </dgm:t>
    </dgm:pt>
    <dgm:pt modelId="{DC86479B-17E6-4E13-9961-24D9BA8F0AD4}" type="parTrans" cxnId="{96D6E38E-F529-46E9-B83D-383998765DE0}">
      <dgm:prSet/>
      <dgm:spPr/>
    </dgm:pt>
    <dgm:pt modelId="{00914881-9484-41DC-B0D7-C7C8E5B3BB4F}" type="sibTrans" cxnId="{96D6E38E-F529-46E9-B83D-383998765DE0}">
      <dgm:prSet/>
      <dgm:spPr/>
    </dgm:pt>
    <dgm:pt modelId="{F95DDF24-88BC-BB4D-934A-5EB50B8CA73A}" type="pres">
      <dgm:prSet presAssocID="{6FB70530-0FAC-46D7-B9B4-DB7925E21F75}" presName="linear" presStyleCnt="0">
        <dgm:presLayoutVars>
          <dgm:dir/>
          <dgm:animLvl val="lvl"/>
          <dgm:resizeHandles val="exact"/>
        </dgm:presLayoutVars>
      </dgm:prSet>
      <dgm:spPr/>
    </dgm:pt>
    <dgm:pt modelId="{180620FC-58D6-AC4A-91AC-C8B3B4930518}" type="pres">
      <dgm:prSet presAssocID="{167920DE-FB4A-45AC-82DD-2D151EA71F97}" presName="parentLin" presStyleCnt="0"/>
      <dgm:spPr/>
    </dgm:pt>
    <dgm:pt modelId="{EE99B4F6-E53F-9A4E-AD8D-64BF155D5405}" type="pres">
      <dgm:prSet presAssocID="{167920DE-FB4A-45AC-82DD-2D151EA71F97}" presName="parentLeftMargin" presStyleLbl="node1" presStyleIdx="0" presStyleCnt="1"/>
      <dgm:spPr/>
    </dgm:pt>
    <dgm:pt modelId="{59AAF2B1-90A0-0F49-A81B-634A65597E99}" type="pres">
      <dgm:prSet presAssocID="{167920DE-FB4A-45AC-82DD-2D151EA71F9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8415009-8EE9-464B-9434-6E3692E4616B}" type="pres">
      <dgm:prSet presAssocID="{167920DE-FB4A-45AC-82DD-2D151EA71F97}" presName="negativeSpace" presStyleCnt="0"/>
      <dgm:spPr/>
    </dgm:pt>
    <dgm:pt modelId="{EC09B781-B9A8-6445-8269-8F772B4F7221}" type="pres">
      <dgm:prSet presAssocID="{167920DE-FB4A-45AC-82DD-2D151EA71F97}" presName="childText" presStyleLbl="conFgAcc1" presStyleIdx="0" presStyleCnt="1" custScaleX="95403" custScaleY="86121">
        <dgm:presLayoutVars>
          <dgm:bulletEnabled val="1"/>
        </dgm:presLayoutVars>
      </dgm:prSet>
      <dgm:spPr/>
    </dgm:pt>
  </dgm:ptLst>
  <dgm:cxnLst>
    <dgm:cxn modelId="{5F996905-F328-4804-8701-FC86D67115EA}" type="presOf" srcId="{8C3C2EBF-8D08-9F44-BCBE-2009BF48479C}" destId="{EC09B781-B9A8-6445-8269-8F772B4F7221}" srcOrd="0" destOrd="2" presId="urn:microsoft.com/office/officeart/2005/8/layout/list1"/>
    <dgm:cxn modelId="{F780BF11-2134-43F5-A37F-1AC1B771E836}" srcId="{6FB70530-0FAC-46D7-B9B4-DB7925E21F75}" destId="{167920DE-FB4A-45AC-82DD-2D151EA71F97}" srcOrd="0" destOrd="0" parTransId="{8D6F7846-4114-44AE-8760-0338C7BA46A0}" sibTransId="{67CA501A-89A3-4CC1-B037-DCE0383290D5}"/>
    <dgm:cxn modelId="{43BB4C2F-ADB5-41E3-81E4-CCCF52A6A2F2}" type="presOf" srcId="{6D70BA3F-3129-48BE-B774-EE2EC40CE06A}" destId="{EC09B781-B9A8-6445-8269-8F772B4F7221}" srcOrd="0" destOrd="1" presId="urn:microsoft.com/office/officeart/2005/8/layout/list1"/>
    <dgm:cxn modelId="{FA399935-90BF-4D22-AEB3-5A88FA854E45}" type="presOf" srcId="{A21B5CB0-71E7-7842-9063-FE02014E4B67}" destId="{EC09B781-B9A8-6445-8269-8F772B4F7221}" srcOrd="0" destOrd="0" presId="urn:microsoft.com/office/officeart/2005/8/layout/list1"/>
    <dgm:cxn modelId="{79AA0858-8A51-4FCF-B205-F706AF636D4E}" type="presOf" srcId="{167920DE-FB4A-45AC-82DD-2D151EA71F97}" destId="{EE99B4F6-E53F-9A4E-AD8D-64BF155D5405}" srcOrd="0" destOrd="0" presId="urn:microsoft.com/office/officeart/2005/8/layout/list1"/>
    <dgm:cxn modelId="{5BEA907A-D6B0-8D44-92A2-78080BF5B910}" type="presOf" srcId="{6FB70530-0FAC-46D7-B9B4-DB7925E21F75}" destId="{F95DDF24-88BC-BB4D-934A-5EB50B8CA73A}" srcOrd="0" destOrd="0" presId="urn:microsoft.com/office/officeart/2005/8/layout/list1"/>
    <dgm:cxn modelId="{96D6E38E-F529-46E9-B83D-383998765DE0}" srcId="{167920DE-FB4A-45AC-82DD-2D151EA71F97}" destId="{6D70BA3F-3129-48BE-B774-EE2EC40CE06A}" srcOrd="1" destOrd="0" parTransId="{DC86479B-17E6-4E13-9961-24D9BA8F0AD4}" sibTransId="{00914881-9484-41DC-B0D7-C7C8E5B3BB4F}"/>
    <dgm:cxn modelId="{AED52997-3148-094C-A73B-C094651F05E5}" srcId="{167920DE-FB4A-45AC-82DD-2D151EA71F97}" destId="{A21B5CB0-71E7-7842-9063-FE02014E4B67}" srcOrd="0" destOrd="0" parTransId="{834BFCA9-8E88-5740-94D4-3667367FB328}" sibTransId="{23038F27-7EFC-6D49-AAF1-6C05BE6F49CA}"/>
    <dgm:cxn modelId="{095BCDC0-E5E7-4C61-82D4-1D59612D263A}" type="presOf" srcId="{167920DE-FB4A-45AC-82DD-2D151EA71F97}" destId="{59AAF2B1-90A0-0F49-A81B-634A65597E99}" srcOrd="1" destOrd="0" presId="urn:microsoft.com/office/officeart/2005/8/layout/list1"/>
    <dgm:cxn modelId="{20076ADE-D1BA-CB49-8158-857111389ADA}" srcId="{167920DE-FB4A-45AC-82DD-2D151EA71F97}" destId="{8C3C2EBF-8D08-9F44-BCBE-2009BF48479C}" srcOrd="2" destOrd="0" parTransId="{4B536B0D-F2E8-414F-9546-04AB4CF27194}" sibTransId="{F23B78E4-871E-4B41-990E-70AA380639F7}"/>
    <dgm:cxn modelId="{D724E902-A44B-4D9F-A238-1012A6B3B6BE}" type="presParOf" srcId="{F95DDF24-88BC-BB4D-934A-5EB50B8CA73A}" destId="{180620FC-58D6-AC4A-91AC-C8B3B4930518}" srcOrd="0" destOrd="0" presId="urn:microsoft.com/office/officeart/2005/8/layout/list1"/>
    <dgm:cxn modelId="{BFE9064C-4555-47B6-AAF9-57391EF43D48}" type="presParOf" srcId="{180620FC-58D6-AC4A-91AC-C8B3B4930518}" destId="{EE99B4F6-E53F-9A4E-AD8D-64BF155D5405}" srcOrd="0" destOrd="0" presId="urn:microsoft.com/office/officeart/2005/8/layout/list1"/>
    <dgm:cxn modelId="{1E76E504-3613-4A00-979D-A2C1887DEC56}" type="presParOf" srcId="{180620FC-58D6-AC4A-91AC-C8B3B4930518}" destId="{59AAF2B1-90A0-0F49-A81B-634A65597E99}" srcOrd="1" destOrd="0" presId="urn:microsoft.com/office/officeart/2005/8/layout/list1"/>
    <dgm:cxn modelId="{B51324B0-1F83-4CB9-ADFD-4F5E06A54485}" type="presParOf" srcId="{F95DDF24-88BC-BB4D-934A-5EB50B8CA73A}" destId="{98415009-8EE9-464B-9434-6E3692E4616B}" srcOrd="1" destOrd="0" presId="urn:microsoft.com/office/officeart/2005/8/layout/list1"/>
    <dgm:cxn modelId="{6EA06D8B-2301-4349-85C9-E354AA0AF487}" type="presParOf" srcId="{F95DDF24-88BC-BB4D-934A-5EB50B8CA73A}" destId="{EC09B781-B9A8-6445-8269-8F772B4F7221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BAF970-FD55-4B42-8FDF-F47750FB0D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DADCF6-635C-40CB-8D3C-4CDA781DFA39}">
      <dgm:prSet/>
      <dgm:spPr>
        <a:solidFill>
          <a:srgbClr val="7A1315"/>
        </a:solidFill>
        <a:ln>
          <a:solidFill>
            <a:srgbClr val="7A1315"/>
          </a:solidFill>
        </a:ln>
      </dgm:spPr>
      <dgm:t>
        <a:bodyPr/>
        <a:lstStyle/>
        <a:p>
          <a:pPr rtl="0"/>
          <a:r>
            <a:rPr lang="en-US">
              <a:latin typeface="Tw Cen MT"/>
            </a:rPr>
            <a:t> City Holidays/Events</a:t>
          </a:r>
          <a:endParaRPr lang="en-US"/>
        </a:p>
      </dgm:t>
    </dgm:pt>
    <dgm:pt modelId="{C2EAEA1C-C6C3-48B7-84B3-B5F9C5CD619C}" type="parTrans" cxnId="{39ADE73C-FA8E-4DB2-8C16-BF15D013E087}">
      <dgm:prSet/>
      <dgm:spPr/>
      <dgm:t>
        <a:bodyPr/>
        <a:lstStyle/>
        <a:p>
          <a:endParaRPr lang="en-US"/>
        </a:p>
      </dgm:t>
    </dgm:pt>
    <dgm:pt modelId="{4D7DB86D-3D2D-42B4-A4D5-26800F2AE9E7}" type="sibTrans" cxnId="{39ADE73C-FA8E-4DB2-8C16-BF15D013E087}">
      <dgm:prSet/>
      <dgm:spPr/>
      <dgm:t>
        <a:bodyPr/>
        <a:lstStyle/>
        <a:p>
          <a:endParaRPr lang="en-US"/>
        </a:p>
      </dgm:t>
    </dgm:pt>
    <dgm:pt modelId="{FF8E3A9B-EF9B-D548-88EC-AADF1F6A3867}">
      <dgm:prSet/>
      <dgm:spPr/>
      <dgm:t>
        <a:bodyPr/>
        <a:lstStyle/>
        <a:p>
          <a:pPr rtl="0"/>
          <a:r>
            <a:rPr lang="en-US">
              <a:latin typeface="Tw Cen MT"/>
            </a:rPr>
            <a:t>Community Blood Drive – Thursday, May 29   1-6pm</a:t>
          </a:r>
          <a:endParaRPr lang="en-US"/>
        </a:p>
      </dgm:t>
    </dgm:pt>
    <dgm:pt modelId="{A0210783-AFA5-8F4D-917F-EB0D3C5DC45A}" type="parTrans" cxnId="{B3342649-289F-B548-91C8-F067B99CC293}">
      <dgm:prSet/>
      <dgm:spPr/>
      <dgm:t>
        <a:bodyPr/>
        <a:lstStyle/>
        <a:p>
          <a:endParaRPr lang="en-US"/>
        </a:p>
      </dgm:t>
    </dgm:pt>
    <dgm:pt modelId="{326F6093-8AC8-684B-8E7A-092075EF5598}" type="sibTrans" cxnId="{B3342649-289F-B548-91C8-F067B99CC293}">
      <dgm:prSet/>
      <dgm:spPr/>
      <dgm:t>
        <a:bodyPr/>
        <a:lstStyle/>
        <a:p>
          <a:endParaRPr lang="en-US"/>
        </a:p>
      </dgm:t>
    </dgm:pt>
    <dgm:pt modelId="{920244D1-8384-FE47-A9A5-897EADB9BAD4}">
      <dgm:prSet/>
      <dgm:spPr/>
      <dgm:t>
        <a:bodyPr/>
        <a:lstStyle/>
        <a:p>
          <a:pPr rtl="0"/>
          <a:r>
            <a:rPr lang="en-US"/>
            <a:t>City Holiday – Memorial Day – </a:t>
          </a:r>
          <a:r>
            <a:rPr lang="en-US">
              <a:latin typeface="Aptos Display" panose="02110004020202020204"/>
            </a:rPr>
            <a:t>Monday, May 26</a:t>
          </a:r>
          <a:endParaRPr lang="en-US"/>
        </a:p>
      </dgm:t>
    </dgm:pt>
    <dgm:pt modelId="{C0EA558B-2DF5-FC4F-B16C-57660E5AFED8}" type="parTrans" cxnId="{A471DCC1-4BBE-5D4D-B526-7ED3FE4E5E96}">
      <dgm:prSet/>
      <dgm:spPr/>
      <dgm:t>
        <a:bodyPr/>
        <a:lstStyle/>
        <a:p>
          <a:endParaRPr lang="en-US"/>
        </a:p>
      </dgm:t>
    </dgm:pt>
    <dgm:pt modelId="{90D75F67-C6E8-104D-8B4A-1279B61E8A74}" type="sibTrans" cxnId="{A471DCC1-4BBE-5D4D-B526-7ED3FE4E5E96}">
      <dgm:prSet/>
      <dgm:spPr/>
      <dgm:t>
        <a:bodyPr/>
        <a:lstStyle/>
        <a:p>
          <a:endParaRPr lang="en-US"/>
        </a:p>
      </dgm:t>
    </dgm:pt>
    <dgm:pt modelId="{F61405E2-DD38-0D47-A7AB-7736624E29A3}" type="pres">
      <dgm:prSet presAssocID="{00BAF970-FD55-4B42-8FDF-F47750FB0D4C}" presName="linear" presStyleCnt="0">
        <dgm:presLayoutVars>
          <dgm:dir/>
          <dgm:animLvl val="lvl"/>
          <dgm:resizeHandles val="exact"/>
        </dgm:presLayoutVars>
      </dgm:prSet>
      <dgm:spPr/>
    </dgm:pt>
    <dgm:pt modelId="{65811B7D-F160-F248-AC5F-529C8D5114E7}" type="pres">
      <dgm:prSet presAssocID="{A1DADCF6-635C-40CB-8D3C-4CDA781DFA39}" presName="parentLin" presStyleCnt="0"/>
      <dgm:spPr/>
    </dgm:pt>
    <dgm:pt modelId="{71BE0164-A9B8-AC45-A326-B374756342D3}" type="pres">
      <dgm:prSet presAssocID="{A1DADCF6-635C-40CB-8D3C-4CDA781DFA39}" presName="parentLeftMargin" presStyleLbl="node1" presStyleIdx="0" presStyleCnt="1"/>
      <dgm:spPr/>
    </dgm:pt>
    <dgm:pt modelId="{5071AC9B-C661-8846-8035-A3EAF03BD820}" type="pres">
      <dgm:prSet presAssocID="{A1DADCF6-635C-40CB-8D3C-4CDA781DFA39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73D102D-B21A-944E-9FA2-8831494B6B36}" type="pres">
      <dgm:prSet presAssocID="{A1DADCF6-635C-40CB-8D3C-4CDA781DFA39}" presName="negativeSpace" presStyleCnt="0"/>
      <dgm:spPr/>
    </dgm:pt>
    <dgm:pt modelId="{6D35F8C8-53E1-574C-9349-C228A1779042}" type="pres">
      <dgm:prSet presAssocID="{A1DADCF6-635C-40CB-8D3C-4CDA781DFA39}" presName="childText" presStyleLbl="conFgAcc1" presStyleIdx="0" presStyleCnt="1" custLinFactNeighborX="52021" custLinFactNeighborY="2374">
        <dgm:presLayoutVars>
          <dgm:bulletEnabled val="1"/>
        </dgm:presLayoutVars>
      </dgm:prSet>
      <dgm:spPr/>
    </dgm:pt>
  </dgm:ptLst>
  <dgm:cxnLst>
    <dgm:cxn modelId="{26381214-A358-C543-A742-F96C4DFA15CF}" type="presOf" srcId="{00BAF970-FD55-4B42-8FDF-F47750FB0D4C}" destId="{F61405E2-DD38-0D47-A7AB-7736624E29A3}" srcOrd="0" destOrd="0" presId="urn:microsoft.com/office/officeart/2005/8/layout/list1"/>
    <dgm:cxn modelId="{1F5D071E-7036-406C-8567-3D6FDF5EF6EF}" type="presOf" srcId="{A1DADCF6-635C-40CB-8D3C-4CDA781DFA39}" destId="{71BE0164-A9B8-AC45-A326-B374756342D3}" srcOrd="0" destOrd="0" presId="urn:microsoft.com/office/officeart/2005/8/layout/list1"/>
    <dgm:cxn modelId="{39ADE73C-FA8E-4DB2-8C16-BF15D013E087}" srcId="{00BAF970-FD55-4B42-8FDF-F47750FB0D4C}" destId="{A1DADCF6-635C-40CB-8D3C-4CDA781DFA39}" srcOrd="0" destOrd="0" parTransId="{C2EAEA1C-C6C3-48B7-84B3-B5F9C5CD619C}" sibTransId="{4D7DB86D-3D2D-42B4-A4D5-26800F2AE9E7}"/>
    <dgm:cxn modelId="{B3342649-289F-B548-91C8-F067B99CC293}" srcId="{A1DADCF6-635C-40CB-8D3C-4CDA781DFA39}" destId="{FF8E3A9B-EF9B-D548-88EC-AADF1F6A3867}" srcOrd="1" destOrd="0" parTransId="{A0210783-AFA5-8F4D-917F-EB0D3C5DC45A}" sibTransId="{326F6093-8AC8-684B-8E7A-092075EF5598}"/>
    <dgm:cxn modelId="{FCCB0B8E-9330-4633-AE1C-94AB064A3B6D}" type="presOf" srcId="{FF8E3A9B-EF9B-D548-88EC-AADF1F6A3867}" destId="{6D35F8C8-53E1-574C-9349-C228A1779042}" srcOrd="0" destOrd="1" presId="urn:microsoft.com/office/officeart/2005/8/layout/list1"/>
    <dgm:cxn modelId="{1D4C3AB0-5996-CE42-AE62-C540976A9D7A}" type="presOf" srcId="{920244D1-8384-FE47-A9A5-897EADB9BAD4}" destId="{6D35F8C8-53E1-574C-9349-C228A1779042}" srcOrd="0" destOrd="0" presId="urn:microsoft.com/office/officeart/2005/8/layout/list1"/>
    <dgm:cxn modelId="{A471DCC1-4BBE-5D4D-B526-7ED3FE4E5E96}" srcId="{A1DADCF6-635C-40CB-8D3C-4CDA781DFA39}" destId="{920244D1-8384-FE47-A9A5-897EADB9BAD4}" srcOrd="0" destOrd="0" parTransId="{C0EA558B-2DF5-FC4F-B16C-57660E5AFED8}" sibTransId="{90D75F67-C6E8-104D-8B4A-1279B61E8A74}"/>
    <dgm:cxn modelId="{D3AB90DC-FE6D-4922-9C87-7D17A4BA586E}" type="presOf" srcId="{A1DADCF6-635C-40CB-8D3C-4CDA781DFA39}" destId="{5071AC9B-C661-8846-8035-A3EAF03BD820}" srcOrd="1" destOrd="0" presId="urn:microsoft.com/office/officeart/2005/8/layout/list1"/>
    <dgm:cxn modelId="{C622C310-2B1D-411D-ABD2-F81C1AE7397D}" type="presParOf" srcId="{F61405E2-DD38-0D47-A7AB-7736624E29A3}" destId="{65811B7D-F160-F248-AC5F-529C8D5114E7}" srcOrd="0" destOrd="0" presId="urn:microsoft.com/office/officeart/2005/8/layout/list1"/>
    <dgm:cxn modelId="{3E2900E4-66F7-4DBC-81B5-CD3976B18D28}" type="presParOf" srcId="{65811B7D-F160-F248-AC5F-529C8D5114E7}" destId="{71BE0164-A9B8-AC45-A326-B374756342D3}" srcOrd="0" destOrd="0" presId="urn:microsoft.com/office/officeart/2005/8/layout/list1"/>
    <dgm:cxn modelId="{1179054F-7C92-4097-9E4F-BC9853FE23BE}" type="presParOf" srcId="{65811B7D-F160-F248-AC5F-529C8D5114E7}" destId="{5071AC9B-C661-8846-8035-A3EAF03BD820}" srcOrd="1" destOrd="0" presId="urn:microsoft.com/office/officeart/2005/8/layout/list1"/>
    <dgm:cxn modelId="{125014AD-5514-4EF0-9790-85EDFD06E85C}" type="presParOf" srcId="{F61405E2-DD38-0D47-A7AB-7736624E29A3}" destId="{F73D102D-B21A-944E-9FA2-8831494B6B36}" srcOrd="1" destOrd="0" presId="urn:microsoft.com/office/officeart/2005/8/layout/list1"/>
    <dgm:cxn modelId="{41AC083E-CA28-471C-B732-E3C1A2190642}" type="presParOf" srcId="{F61405E2-DD38-0D47-A7AB-7736624E29A3}" destId="{6D35F8C8-53E1-574C-9349-C228A177904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9B781-B9A8-6445-8269-8F772B4F7221}">
      <dsp:nvSpPr>
        <dsp:cNvPr id="0" name=""/>
        <dsp:cNvSpPr/>
      </dsp:nvSpPr>
      <dsp:spPr>
        <a:xfrm>
          <a:off x="0" y="894096"/>
          <a:ext cx="9631380" cy="534966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521" tIns="1062228" rIns="783521" bIns="362712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100" kern="1200"/>
            <a:t>City Updates</a:t>
          </a:r>
        </a:p>
        <a:p>
          <a:pPr marL="285750" lvl="1" indent="-285750" algn="l" defTabSz="2266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100" kern="1200"/>
            <a:t>Summer </a:t>
          </a:r>
          <a:r>
            <a:rPr lang="en-US" sz="5100" kern="1200">
              <a:latin typeface="Aptos Display" panose="02110004020202020204"/>
            </a:rPr>
            <a:t>Programs and Special Events</a:t>
          </a:r>
          <a:endParaRPr lang="en-US" sz="5100" kern="120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100" kern="1200"/>
            <a:t>Water Updates</a:t>
          </a:r>
        </a:p>
        <a:p>
          <a:pPr marL="285750" lvl="1" indent="-285750" algn="l" defTabSz="2266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100" kern="1200"/>
            <a:t>Q&amp;A </a:t>
          </a:r>
        </a:p>
      </dsp:txBody>
      <dsp:txXfrm>
        <a:off x="0" y="894096"/>
        <a:ext cx="9631380" cy="5349664"/>
      </dsp:txXfrm>
    </dsp:sp>
    <dsp:sp modelId="{59AAF2B1-90A0-0F49-A81B-634A65597E99}">
      <dsp:nvSpPr>
        <dsp:cNvPr id="0" name=""/>
        <dsp:cNvSpPr/>
      </dsp:nvSpPr>
      <dsp:spPr>
        <a:xfrm>
          <a:off x="504773" y="38016"/>
          <a:ext cx="7066828" cy="1712160"/>
        </a:xfrm>
        <a:prstGeom prst="roundRect">
          <a:avLst/>
        </a:prstGeom>
        <a:solidFill>
          <a:srgbClr val="7A131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09" tIns="0" rIns="267109" bIns="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>
              <a:latin typeface="Aptos Display" panose="02110004020202020204"/>
            </a:rPr>
            <a:t>Agenda</a:t>
          </a:r>
          <a:endParaRPr lang="en-US" sz="5100" kern="1200"/>
        </a:p>
      </dsp:txBody>
      <dsp:txXfrm>
        <a:off x="588354" y="121597"/>
        <a:ext cx="6899666" cy="15449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30AB9-E98B-0644-8C8E-2D0BA1BDC7BB}">
      <dsp:nvSpPr>
        <dsp:cNvPr id="0" name=""/>
        <dsp:cNvSpPr/>
      </dsp:nvSpPr>
      <dsp:spPr>
        <a:xfrm>
          <a:off x="0" y="720895"/>
          <a:ext cx="9798908" cy="4422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504" tIns="749808" rIns="760504" bIns="256032" numCol="1" spcCol="1270" anchor="t" anchorCtr="0">
          <a:noAutofit/>
        </a:bodyPr>
        <a:lstStyle/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>
              <a:latin typeface="Aptos Display" panose="02110004020202020204"/>
            </a:rPr>
            <a:t>1174 Total Ballots</a:t>
          </a:r>
        </a:p>
        <a:p>
          <a:pPr marL="571500" lvl="2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>
              <a:latin typeface="Aptos Display" panose="02110004020202020204"/>
            </a:rPr>
            <a:t>737 early, 419 election day, 18 by mail</a:t>
          </a:r>
          <a:endParaRPr lang="en-US" sz="3600" kern="1200"/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>
              <a:latin typeface="Aptos Display" panose="02110004020202020204"/>
            </a:rPr>
            <a:t>Bobby Watson &amp; Todd Eidson Elected to 2 Year Terms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>
              <a:latin typeface="Aptos Display" panose="02110004020202020204"/>
            </a:rPr>
            <a:t>Canvassing of Results – May 14th</a:t>
          </a:r>
        </a:p>
        <a:p>
          <a:pPr marL="285750" lvl="1" indent="-285750" algn="l" defTabSz="1600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>
              <a:latin typeface="Aptos Display" panose="02110004020202020204"/>
            </a:rPr>
            <a:t>First Meeting of 2025-26 Council- May 20th</a:t>
          </a:r>
        </a:p>
      </dsp:txBody>
      <dsp:txXfrm>
        <a:off x="0" y="720895"/>
        <a:ext cx="9798908" cy="4422600"/>
      </dsp:txXfrm>
    </dsp:sp>
    <dsp:sp modelId="{EC299EA7-8A56-6B41-B480-5EEDC4195334}">
      <dsp:nvSpPr>
        <dsp:cNvPr id="0" name=""/>
        <dsp:cNvSpPr/>
      </dsp:nvSpPr>
      <dsp:spPr>
        <a:xfrm>
          <a:off x="489945" y="189535"/>
          <a:ext cx="6859235" cy="1062720"/>
        </a:xfrm>
        <a:prstGeom prst="roundRect">
          <a:avLst/>
        </a:prstGeom>
        <a:solidFill>
          <a:srgbClr val="7A1315"/>
        </a:solidFill>
        <a:ln w="19050" cap="flat" cmpd="sng" algn="ctr">
          <a:solidFill>
            <a:srgbClr val="7A13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263" tIns="0" rIns="259263" bIns="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ptos Display" panose="02110004020202020204"/>
            </a:rPr>
            <a:t>General </a:t>
          </a:r>
          <a:r>
            <a:rPr lang="en-US" sz="3600" kern="1200"/>
            <a:t>Election Results</a:t>
          </a:r>
        </a:p>
      </dsp:txBody>
      <dsp:txXfrm>
        <a:off x="541823" y="241413"/>
        <a:ext cx="6755479" cy="958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9B781-B9A8-6445-8269-8F772B4F7221}">
      <dsp:nvSpPr>
        <dsp:cNvPr id="0" name=""/>
        <dsp:cNvSpPr/>
      </dsp:nvSpPr>
      <dsp:spPr>
        <a:xfrm>
          <a:off x="0" y="1170402"/>
          <a:ext cx="9631380" cy="48708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521" tIns="1145540" rIns="783521" bIns="391160" numCol="1" spcCol="1270" anchor="t" anchorCtr="0">
          <a:noAutofit/>
        </a:bodyPr>
        <a:lstStyle/>
        <a:p>
          <a:pPr marL="285750" lvl="1" indent="-285750" algn="l" defTabSz="2444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500" kern="1200">
              <a:latin typeface="Aptos Display" panose="02110004020202020204"/>
            </a:rPr>
            <a:t>May 20th Council Meeting Agenda </a:t>
          </a:r>
          <a:endParaRPr lang="en-US" sz="5500" kern="1200"/>
        </a:p>
        <a:p>
          <a:pPr marL="285750" lvl="1" indent="-285750" algn="l" defTabSz="2444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500" kern="1200">
              <a:latin typeface="Aptos Display" panose="02110004020202020204"/>
            </a:rPr>
            <a:t>Town Hall Meeting Series</a:t>
          </a:r>
        </a:p>
        <a:p>
          <a:pPr marL="285750" lvl="1" indent="-285750" algn="l" defTabSz="2444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500" kern="1200">
              <a:latin typeface="Aptos Display" panose="02110004020202020204"/>
            </a:rPr>
            <a:t>FY 26 Budget Process</a:t>
          </a:r>
          <a:endParaRPr lang="en-US" sz="5500" kern="1200"/>
        </a:p>
      </dsp:txBody>
      <dsp:txXfrm>
        <a:off x="0" y="1170402"/>
        <a:ext cx="9631380" cy="4870853"/>
      </dsp:txXfrm>
    </dsp:sp>
    <dsp:sp modelId="{59AAF2B1-90A0-0F49-A81B-634A65597E99}">
      <dsp:nvSpPr>
        <dsp:cNvPr id="0" name=""/>
        <dsp:cNvSpPr/>
      </dsp:nvSpPr>
      <dsp:spPr>
        <a:xfrm>
          <a:off x="504773" y="240522"/>
          <a:ext cx="7066828" cy="1859760"/>
        </a:xfrm>
        <a:prstGeom prst="roundRect">
          <a:avLst/>
        </a:prstGeom>
        <a:solidFill>
          <a:srgbClr val="7A131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7109" tIns="0" rIns="267109" bIns="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/>
            <a:t>City Updates</a:t>
          </a:r>
        </a:p>
      </dsp:txBody>
      <dsp:txXfrm>
        <a:off x="595559" y="331308"/>
        <a:ext cx="6885256" cy="16781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5F8C8-53E1-574C-9349-C228A1779042}">
      <dsp:nvSpPr>
        <dsp:cNvPr id="0" name=""/>
        <dsp:cNvSpPr/>
      </dsp:nvSpPr>
      <dsp:spPr>
        <a:xfrm>
          <a:off x="0" y="822401"/>
          <a:ext cx="9798908" cy="45076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504" tIns="1103884" rIns="760504" bIns="376936" numCol="1" spcCol="1270" anchor="t" anchorCtr="0">
          <a:noAutofit/>
        </a:bodyPr>
        <a:lstStyle/>
        <a:p>
          <a:pPr marL="285750" lvl="1" indent="-285750" algn="l" defTabSz="2355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300" kern="1200"/>
            <a:t>City Holiday – Memorial Day – </a:t>
          </a:r>
          <a:r>
            <a:rPr lang="en-US" sz="5300" kern="1200">
              <a:latin typeface="Aptos Display" panose="02110004020202020204"/>
            </a:rPr>
            <a:t>Monday, May 26</a:t>
          </a:r>
          <a:endParaRPr lang="en-US" sz="5300" kern="1200"/>
        </a:p>
        <a:p>
          <a:pPr marL="285750" lvl="1" indent="-285750" algn="l" defTabSz="2355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5300" kern="1200">
              <a:latin typeface="Tw Cen MT"/>
            </a:rPr>
            <a:t>Community Blood Drive – Thursday, May 29   1-6pm</a:t>
          </a:r>
          <a:endParaRPr lang="en-US" sz="5300" kern="1200"/>
        </a:p>
      </dsp:txBody>
      <dsp:txXfrm>
        <a:off x="0" y="822401"/>
        <a:ext cx="9798908" cy="4507649"/>
      </dsp:txXfrm>
    </dsp:sp>
    <dsp:sp modelId="{5071AC9B-C661-8846-8035-A3EAF03BD820}">
      <dsp:nvSpPr>
        <dsp:cNvPr id="0" name=""/>
        <dsp:cNvSpPr/>
      </dsp:nvSpPr>
      <dsp:spPr>
        <a:xfrm>
          <a:off x="489945" y="21550"/>
          <a:ext cx="6859235" cy="1564560"/>
        </a:xfrm>
        <a:prstGeom prst="roundRect">
          <a:avLst/>
        </a:prstGeom>
        <a:solidFill>
          <a:srgbClr val="7A1315"/>
        </a:solidFill>
        <a:ln w="19050" cap="flat" cmpd="sng" algn="ctr">
          <a:solidFill>
            <a:srgbClr val="7A131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263" tIns="0" rIns="259263" bIns="0" numCol="1" spcCol="1270" anchor="ctr" anchorCtr="0">
          <a:noAutofit/>
        </a:bodyPr>
        <a:lstStyle/>
        <a:p>
          <a:pPr marL="0" lvl="0" indent="0" algn="l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>
              <a:latin typeface="Tw Cen MT"/>
            </a:rPr>
            <a:t> City Holidays/Events</a:t>
          </a:r>
          <a:endParaRPr lang="en-US" sz="5300" kern="1200"/>
        </a:p>
      </dsp:txBody>
      <dsp:txXfrm>
        <a:off x="566321" y="97926"/>
        <a:ext cx="6706483" cy="1411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64439F-46FB-48ED-B3ED-DCC09267B1D8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92E873B-7E31-4F3A-8AAB-8585C4DB9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20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76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958EE-A7C7-463C-E914-9BD1C4A74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943349F6-16F1-8980-090F-B254FBA0C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9E1A37D1-DD7A-A7EF-307C-64EDD69427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DBC08FFB-3E84-B34A-F8BA-8C8BCEE30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854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53064-1756-2AD9-13AE-7A1EA482D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BE9F8A96-5D18-A860-DACE-7F700C619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59F6E9F9-B686-EBE9-E363-292D863E8E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0D78B0F7-B0A5-21DA-3092-8B169CCA2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50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76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Drought began in 2005.  More years of less than average rainfall</a:t>
            </a:r>
            <a:r>
              <a:rPr lang="en-US" baseline="0"/>
              <a:t> (some significantly less) than average rainfall.  6” of rain to make average this year; 16” of rain to equal last year.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48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4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95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95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Lower well levels attributed to lower than average rainfall especially</a:t>
            </a:r>
            <a:r>
              <a:rPr lang="en-US" baseline="0"/>
              <a:t> in September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Average daily water use =</a:t>
            </a:r>
            <a:r>
              <a:rPr lang="en-US" baseline="0"/>
              <a:t> total water used divided by number of days in the year</a:t>
            </a:r>
            <a:endParaRPr lang="en-US"/>
          </a:p>
          <a:p>
            <a:r>
              <a:rPr lang="en-US"/>
              <a:t>Maximum daily</a:t>
            </a:r>
            <a:r>
              <a:rPr lang="en-US" baseline="0"/>
              <a:t> water use = maximum quantity of water used on any one day of the year</a:t>
            </a:r>
          </a:p>
          <a:p>
            <a:r>
              <a:rPr lang="en-US" baseline="0"/>
              <a:t>Peaking factor of 2 recommended by F&amp;N in 2007 study based on historical data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60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435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A831-7C26-7AE3-4D07-29D61B714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865AB9E7-2951-23C8-99F8-0A6F9C9ED1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1B0D2343-7D14-A9AC-3A37-AE199E2878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C880DEC7-D5C9-D5DB-4B66-8159216837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88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BF2DE-5F59-57E2-5EF1-75398D79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E04A765E-BECF-3334-59E6-8888BB06DA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2F6B884D-41B5-7C80-601D-10A944FF02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C826EB99-4586-B803-624D-B00BDCFAE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89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6FA0F-6507-065E-AEF0-6F6F173B9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9DB270-D02D-2422-9C47-980CA080A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D83C1C-DDA3-3540-5D9C-5320EFF0A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B9F73-F0F3-7CBB-DF54-4BBDDF787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E873B-7E31-4F3A-8AAB-8585C4DB9BF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0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84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F5B96-9A22-42E1-43D8-9A4B7073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82D600A6-8D08-C82E-66F1-38963096BC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7331ACAD-0B45-BD4B-3F72-05F0BE5956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9903C402-CC40-02FA-BCD9-A585F8C2D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21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3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30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5B8F9-2BF8-2EBD-FBA9-A465B3E87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C978943E-0C49-CB1A-1BC3-EBEB34003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5BF5D848-520F-B068-3C44-E13F16C194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D8AE7D41-FFCD-FBAB-DED0-C00D4DAE4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91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9DE76-0B8A-DB32-BD90-807506C0D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CB87B43D-E10F-05B8-793F-A3B157D54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43AF782E-EF78-02EF-5769-92B3363E28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5BE43C80-5CC4-E798-496B-7616DE0B1E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1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F2DC-13A2-768F-3EC3-C3750F7CE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4ED89837-3821-5EE1-2E72-F97FE336E8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93199CB7-8B2F-71CB-A3F3-3FE375EE2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8B886904-E128-F5E7-420B-AE1B03284C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58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AC9F7-6774-65E7-78CD-375F09C6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564AC1B4-99C0-C1EE-B6E4-7A3B86A32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D1C17F70-885E-7D48-A7D6-09345787E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694BFFDD-7CE1-4A93-6957-25908DD3B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50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2C878-F9C7-C7E1-49B1-CADC3CA1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A9966CE1-6A49-8DAC-EEFF-B82F2DC693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B27FE4F1-1C6B-A801-CBF2-77516590D1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6A7D47BE-E528-48E9-661A-FE384F709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275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8D66C-BB44-2E5A-0B85-89FB978CE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>
            <a:extLst>
              <a:ext uri="{FF2B5EF4-FFF2-40B4-BE49-F238E27FC236}">
                <a16:creationId xmlns:a16="http://schemas.microsoft.com/office/drawing/2014/main" id="{D929A9C7-60BF-67C3-C500-F52FCAAF6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>
            <a:extLst>
              <a:ext uri="{FF2B5EF4-FFF2-40B4-BE49-F238E27FC236}">
                <a16:creationId xmlns:a16="http://schemas.microsoft.com/office/drawing/2014/main" id="{763B5F08-D627-E5CA-D1BB-FAB673814A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2D82116F-6727-D7C2-C7E4-ABB0C392A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8A1358-316E-4623-A9C7-71CD759BC7A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2F60-7387-700F-B6BD-6E10F9FF0A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855F0-0A25-8C5D-130A-BF63D0AE5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156D0-C660-983F-9385-43035954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1AABB-2A16-F831-8878-2C50ABE5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8B162-847E-6884-F46D-E86E35AB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B41AF-98CC-4FE5-96CF-265DE726B3D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17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A5D39-6C42-691E-0F25-DC89978B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B0D2C-DF89-3029-D581-F72CE7953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D5578-5416-D849-6B1B-C4784914A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63F74-045B-3AB9-4242-3C0E10DB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8DA3A-82AC-BDAE-E3B5-444BAA33D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137C7-922D-4FA0-848F-769CEFB985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4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2C47A0-79C5-9448-08E2-FC74498F1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5518C-3183-3FBA-623E-38CCB812F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EA53B-BCEB-6039-781B-35924985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BD139-97AB-1547-21B5-F8DD68AFF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C972C-3925-F6B6-E611-F1CC268D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FFD9F-D484-43B2-AE65-DCA505ECF1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2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12192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-12700" y="6053139"/>
            <a:ext cx="2999317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3145368" y="6043614"/>
            <a:ext cx="9046633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9013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5D5FDA6-006C-4430-A582-1C57FB1DB525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1300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29B41AF-98CC-4FE5-96CF-265DE726B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D83E6-2B32-4408-8A48-ACDB03385FE2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90C6-2407-4CCE-B4FD-E8D40A104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47425-3263-41AF-8CCD-DF6970EEF12D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C0BA6C-56E4-4366-A981-858D835B0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A098F5F-998D-48AB-96FF-42C955D629AC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626F36-487F-4AB1-A07F-4EE07037A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321987-8CE8-4DF4-92F4-EE2E78E28AFC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3F5AD7-7D59-4555-B699-B61B67FB9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F9FB-6374-45F0-9EAA-BA534DF525E6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8CDB7-E689-4DC2-9651-A709E21D3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C684-8F29-4FBD-8534-D6C6B4F2DFA3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A8B7A7F-7AAE-41E3-B2FE-A094F81251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2F7C-4D8E-4641-999C-43C1E0051E03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9852-1401-492C-BE17-CEDE35C53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B7E6-F029-37CF-9D2D-EE3BC6D9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7C2D4-7654-99C2-2FD3-B139455B4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AFF8-EBEB-24E4-54B7-60653C49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D57CD-63EE-C35D-1511-966121D22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1D89C-B2FF-D396-00E2-C6AF1C98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0C90C6-2407-4CCE-B4FD-E8D40A104D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41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12700" y="4572001"/>
            <a:ext cx="12192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12699" y="4664075"/>
            <a:ext cx="1951567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2059517" y="4654550"/>
            <a:ext cx="10132483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930401" y="1"/>
            <a:ext cx="133351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4380615-E295-4748-AB88-AC4AED04C4B6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DB839D8E-B677-4389-A44F-157DF05CD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401"/>
            <a:ext cx="6096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5F17F-1D67-4DD9-8300-EF1BD70FE173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37C7-922D-4FA0-848F-769CEFB98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8128001" y="0"/>
            <a:ext cx="427567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1"/>
            <a:ext cx="2946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0CA9E-399B-4149-A378-608D908D680E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401"/>
            <a:ext cx="74316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7"/>
            <a:ext cx="533400" cy="32596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FFD9F-D484-43B2-AE65-DCA505ECF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22FA3-046D-4291-81EF-8DC96E725CE6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9981-ABC3-4D2F-B011-C18A8FC6E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D553-92C1-ED08-CC9D-80EA900B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3FD4A-1229-BDBC-2615-A939ED91D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8EF93-E100-6B75-7B89-23A34EB5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1A210-D894-D0F2-0D25-1D3894257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7E9D-9AA3-EBED-3D2A-831814FE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C0BA6C-56E4-4366-A981-858D835B03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3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C72C-260B-62F5-C45D-8BB1DA3B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B7AAD-6458-BB46-7541-69C9F5DC7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7FE94-19EF-F6F2-5A42-99FE031CF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517AE-4FD0-82EB-71AB-AFDE0A2B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F3A3F-59D8-1E79-30F0-2C413597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26D9A-D533-DBA1-DBAE-E30EFC64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26F36-487F-4AB1-A07F-4EE07037A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3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4283-E823-23AA-34F0-CC44EE50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BBB07-2F18-E0DF-367E-07546E5C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0DB00-64CE-AAA9-4E4E-FC22D3453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F9B715-9C40-E504-4C6E-4F44D3E32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CC962-E3CA-4D10-6448-6B9562C38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D3CE0F-49C5-9872-4900-C27D855A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593BF-9C70-0C8D-BAED-4C72A070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3A569C-47AF-FD13-5BB1-2ECBBCDF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5AD7-7D59-4555-B699-B61B67FB92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5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9A80C-DDD3-8EF0-931B-444C371D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682E1-2474-E447-4039-C0CB0E7C3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F7E80-6B19-AE47-7B12-E75A2A8F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759DB-0F11-3211-074E-4ADF245D9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28CDB7-E689-4DC2-9651-A709E21D37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8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A723C-395C-3491-EE25-FE7C02229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DF674E-2183-F2F7-BCF7-1F644D5E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BE83C-90A6-CB24-59D4-746725B8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B7A7F-7AAE-41E3-B2FE-A094F81251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3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4D73-FDFB-5B18-323C-8CEAA2AA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A301F-E3C8-EEF0-2E40-7A44472F7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6D85F-3D6A-772A-FA9A-A4D85ACC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04967-92A8-BEA8-D388-4B129A685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9BA12-413F-77C7-C21D-CE470628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3CD61-D17D-5426-E9CA-E884F2A5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A39852-1401-492C-BE17-CEDE35C53D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2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2B8D-84C3-E144-84B9-FB545D4F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D2C328-7750-075C-8A75-415071B7F4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D5259-7FFF-5C10-BD46-7A4728050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C067A-54BA-84B8-5F3C-93ACD3F3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9BF4F-51D5-6C45-DA0A-5FFB70E1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BE-E51A-9A39-DEFF-AB53C7E1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39D8E-B677-4389-A44F-157DF05CD3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6D0CA-AC9E-FF82-DE11-6014445E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20B54-D363-0848-A2BE-714C32019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A7B57-7F84-0053-138D-A103D6D48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Jan. 15,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556C4-88A5-FD5C-4994-BE31C7913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D99E6-165F-6354-3616-637B4B31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3B8C345F-BF78-4C08-9799-9FE3CB8DD0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812800" y="228600"/>
            <a:ext cx="1087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817033" y="1600201"/>
            <a:ext cx="10871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E72F12-6912-4D1C-AB6D-9BD1103F8D9C}" type="datetimeFigureOut">
              <a:rPr lang="en-US"/>
              <a:pPr>
                <a:defRPr/>
              </a:pPr>
              <a:t>5/14/25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401"/>
            <a:ext cx="7228417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2192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7400" y="1279525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7112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8C345F-BF78-4C08-9799-9FE3CB8DD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0" r:id="rId2"/>
    <p:sldLayoutId id="2147483746" r:id="rId3"/>
    <p:sldLayoutId id="2147483747" r:id="rId4"/>
    <p:sldLayoutId id="2147483748" r:id="rId5"/>
    <p:sldLayoutId id="2147483741" r:id="rId6"/>
    <p:sldLayoutId id="2147483749" r:id="rId7"/>
    <p:sldLayoutId id="2147483742" r:id="rId8"/>
    <p:sldLayoutId id="2147483750" r:id="rId9"/>
    <p:sldLayoutId id="2147483743" r:id="rId10"/>
    <p:sldLayoutId id="2147483751" r:id="rId11"/>
    <p:sldLayoutId id="214748374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8D9AA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ADD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628288" y="775739"/>
            <a:ext cx="4557323" cy="4212278"/>
          </a:xfrm>
          <a:prstGeom prst="ellipse">
            <a:avLst/>
          </a:prstGeom>
          <a:solidFill>
            <a:srgbClr val="AB7942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 cap="none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Coffee with the City Manager</a:t>
            </a:r>
          </a:p>
        </p:txBody>
      </p:sp>
      <p:pic>
        <p:nvPicPr>
          <p:cNvPr id="2" name="Picture 1" descr="A logo of a building&#10;&#10;Description automatically generated">
            <a:extLst>
              <a:ext uri="{FF2B5EF4-FFF2-40B4-BE49-F238E27FC236}">
                <a16:creationId xmlns:a16="http://schemas.microsoft.com/office/drawing/2014/main" id="{B8E4D4B6-18D4-B8F7-442B-7CE2F22DE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434" y="745809"/>
            <a:ext cx="4566141" cy="4707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39D9E-DEF9-1A51-17F3-1F2A23BCA550}"/>
              </a:ext>
            </a:extLst>
          </p:cNvPr>
          <p:cNvSpPr txBox="1"/>
          <p:nvPr/>
        </p:nvSpPr>
        <p:spPr>
          <a:xfrm>
            <a:off x="7438438" y="5099228"/>
            <a:ext cx="3090783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000" b="1">
                <a:latin typeface="Aptos Display"/>
              </a:rPr>
              <a:t>May 14, 2025</a:t>
            </a:r>
          </a:p>
        </p:txBody>
      </p:sp>
    </p:spTree>
    <p:extLst>
      <p:ext uri="{BB962C8B-B14F-4D97-AF65-F5344CB8AC3E}">
        <p14:creationId xmlns:p14="http://schemas.microsoft.com/office/powerpoint/2010/main" val="1723469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AF30C-19B0-BA28-4090-A6A97562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750C2ED-8FCD-0233-CEB0-AC0E7C3E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gingerbread house with candy&#10;&#10;AI-generated content may be incorrect.">
            <a:extLst>
              <a:ext uri="{FF2B5EF4-FFF2-40B4-BE49-F238E27FC236}">
                <a16:creationId xmlns:a16="http://schemas.microsoft.com/office/drawing/2014/main" id="{9F6519D3-019E-64C3-E469-1A1FDB63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30" r="20974" b="474"/>
          <a:stretch/>
        </p:blipFill>
        <p:spPr>
          <a:xfrm>
            <a:off x="110225" y="583376"/>
            <a:ext cx="2383551" cy="2946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0CCE-A3A0-D5DC-CA16-3381339D8F72}"/>
              </a:ext>
            </a:extLst>
          </p:cNvPr>
          <p:cNvSpPr txBox="1"/>
          <p:nvPr/>
        </p:nvSpPr>
        <p:spPr>
          <a:xfrm>
            <a:off x="2355773" y="574713"/>
            <a:ext cx="7682428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ptos"/>
              </a:rPr>
              <a:t>Gingerbread House Decorating Competition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ptos"/>
              </a:rPr>
              <a:t>Tuesday, December 9, 2025</a:t>
            </a:r>
          </a:p>
          <a:p>
            <a:pPr algn="ctr"/>
            <a:endParaRPr lang="en-US" sz="2400" b="1">
              <a:solidFill>
                <a:srgbClr val="00B050"/>
              </a:solidFill>
              <a:latin typeface="Aptos"/>
            </a:endParaRPr>
          </a:p>
          <a:p>
            <a:pPr algn="ctr"/>
            <a:r>
              <a:rPr lang="en-US" sz="2400" b="1">
                <a:solidFill>
                  <a:srgbClr val="00B050"/>
                </a:solidFill>
                <a:latin typeface="Aptos"/>
              </a:rPr>
              <a:t>Open to children ages 5-12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ptos"/>
              </a:rPr>
              <a:t>$10 entry fee </a:t>
            </a:r>
          </a:p>
          <a:p>
            <a:pPr algn="ctr"/>
            <a:r>
              <a:rPr lang="en-US" sz="2400" b="1">
                <a:solidFill>
                  <a:srgbClr val="00B050"/>
                </a:solidFill>
                <a:latin typeface="Aptos"/>
              </a:rPr>
              <a:t>John Wm. Klein Room - December from 5:30-7:30 p.m.</a:t>
            </a:r>
          </a:p>
          <a:p>
            <a:endParaRPr lang="en-US">
              <a:solidFill>
                <a:srgbClr val="000000"/>
              </a:solidFill>
              <a:latin typeface="Aptos"/>
            </a:endParaRPr>
          </a:p>
          <a:p>
            <a:endParaRPr lang="en-US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3" name="Picture 2" descr="A gingerbread house with candy&#10;&#10;AI-generated content may be incorrect.">
            <a:extLst>
              <a:ext uri="{FF2B5EF4-FFF2-40B4-BE49-F238E27FC236}">
                <a16:creationId xmlns:a16="http://schemas.microsoft.com/office/drawing/2014/main" id="{8E6ED46A-A4E6-7D33-E976-208C548407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68" t="-1050" r="142" b="165"/>
          <a:stretch/>
        </p:blipFill>
        <p:spPr>
          <a:xfrm>
            <a:off x="9479097" y="3655636"/>
            <a:ext cx="2232535" cy="3114683"/>
          </a:xfrm>
          <a:prstGeom prst="rect">
            <a:avLst/>
          </a:prstGeom>
        </p:spPr>
      </p:pic>
      <p:pic>
        <p:nvPicPr>
          <p:cNvPr id="5" name="Picture 4" descr="A gingerbread house with candy&#10;&#10;AI-generated content may be incorrect.">
            <a:extLst>
              <a:ext uri="{FF2B5EF4-FFF2-40B4-BE49-F238E27FC236}">
                <a16:creationId xmlns:a16="http://schemas.microsoft.com/office/drawing/2014/main" id="{7C8E4C99-4A81-DA6E-FAD0-7CA02E9CC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47" y="3620246"/>
            <a:ext cx="2647491" cy="3032738"/>
          </a:xfrm>
          <a:prstGeom prst="rect">
            <a:avLst/>
          </a:prstGeom>
        </p:spPr>
      </p:pic>
      <p:pic>
        <p:nvPicPr>
          <p:cNvPr id="6" name="Picture 5" descr="A gingerbread house with candy&#10;&#10;AI-generated content may be incorrect.">
            <a:extLst>
              <a:ext uri="{FF2B5EF4-FFF2-40B4-BE49-F238E27FC236}">
                <a16:creationId xmlns:a16="http://schemas.microsoft.com/office/drawing/2014/main" id="{C5EA144F-D3A2-FE7F-004A-853549C51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112" y="3724963"/>
            <a:ext cx="2471681" cy="2942652"/>
          </a:xfrm>
          <a:prstGeom prst="rect">
            <a:avLst/>
          </a:prstGeom>
        </p:spPr>
      </p:pic>
      <p:pic>
        <p:nvPicPr>
          <p:cNvPr id="7" name="Picture 6" descr="A gingerbread house with candy&#10;&#10;AI-generated content may be incorrect.">
            <a:extLst>
              <a:ext uri="{FF2B5EF4-FFF2-40B4-BE49-F238E27FC236}">
                <a16:creationId xmlns:a16="http://schemas.microsoft.com/office/drawing/2014/main" id="{CF1ABE0D-1BC5-CDC0-8B87-85B435944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291" y="3725307"/>
            <a:ext cx="2475009" cy="30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16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86D25-FCDB-E34B-C031-A790918D9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0CB7E4F-74B9-C974-11CC-13F66735B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145A40-A348-E80E-BC3C-96CD7CC51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large screen with a ball in the air&#10;&#10;AI-generated content may be incorrect.">
            <a:extLst>
              <a:ext uri="{FF2B5EF4-FFF2-40B4-BE49-F238E27FC236}">
                <a16:creationId xmlns:a16="http://schemas.microsoft.com/office/drawing/2014/main" id="{DEB90E86-3818-3AE9-012F-7984C3C94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22" y="3260475"/>
            <a:ext cx="3782001" cy="2834206"/>
          </a:xfrm>
          <a:prstGeom prst="rect">
            <a:avLst/>
          </a:prstGeom>
        </p:spPr>
      </p:pic>
      <p:pic>
        <p:nvPicPr>
          <p:cNvPr id="4" name="Picture 3" descr="A group of people standing next to each other&#10;&#10;AI-generated content may be incorrect.">
            <a:extLst>
              <a:ext uri="{FF2B5EF4-FFF2-40B4-BE49-F238E27FC236}">
                <a16:creationId xmlns:a16="http://schemas.microsoft.com/office/drawing/2014/main" id="{8D9E4879-D87F-D02B-4FDF-3E9B21777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047" y="2691271"/>
            <a:ext cx="2424629" cy="3733915"/>
          </a:xfrm>
          <a:prstGeom prst="rect">
            <a:avLst/>
          </a:prstGeom>
        </p:spPr>
      </p:pic>
      <p:pic>
        <p:nvPicPr>
          <p:cNvPr id="5" name="Picture 4" descr="A person and two girls drawing on a large sign&#10;&#10;AI-generated content may be incorrect.">
            <a:extLst>
              <a:ext uri="{FF2B5EF4-FFF2-40B4-BE49-F238E27FC236}">
                <a16:creationId xmlns:a16="http://schemas.microsoft.com/office/drawing/2014/main" id="{9937E12B-74E9-8A93-F326-5604D367F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638" y="3346660"/>
            <a:ext cx="4693301" cy="2762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D35AD-7220-7ACA-9FCF-0409F350D349}"/>
              </a:ext>
            </a:extLst>
          </p:cNvPr>
          <p:cNvSpPr txBox="1"/>
          <p:nvPr/>
        </p:nvSpPr>
        <p:spPr>
          <a:xfrm>
            <a:off x="139042" y="711988"/>
            <a:ext cx="478387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chemeClr val="accent5"/>
                </a:solidFill>
              </a:rPr>
              <a:t>New Year's Eve </a:t>
            </a:r>
            <a:endParaRPr lang="en-US" sz="2800">
              <a:solidFill>
                <a:schemeClr val="accent5"/>
              </a:solidFill>
            </a:endParaRPr>
          </a:p>
          <a:p>
            <a:pPr algn="ctr"/>
            <a:r>
              <a:rPr lang="en-US" sz="2800" b="1">
                <a:solidFill>
                  <a:schemeClr val="accent5"/>
                </a:solidFill>
              </a:rPr>
              <a:t>Countdown to 2026</a:t>
            </a:r>
            <a:endParaRPr lang="en-US" sz="2800">
              <a:solidFill>
                <a:schemeClr val="accent5"/>
              </a:solidFill>
            </a:endParaRPr>
          </a:p>
          <a:p>
            <a:pPr algn="ctr"/>
            <a:r>
              <a:rPr lang="en-US" sz="2800" b="1">
                <a:solidFill>
                  <a:schemeClr val="accent5"/>
                </a:solidFill>
              </a:rPr>
              <a:t>December 31st, 3:00 - 6:30</a:t>
            </a:r>
          </a:p>
          <a:p>
            <a:pPr algn="ctr"/>
            <a:r>
              <a:rPr lang="en-US" sz="2800" b="1" err="1">
                <a:solidFill>
                  <a:schemeClr val="accent5"/>
                </a:solidFill>
              </a:rPr>
              <a:t>Marktplatz</a:t>
            </a:r>
            <a:endParaRPr lang="en-US" sz="2800" b="1">
              <a:solidFill>
                <a:schemeClr val="accent5"/>
              </a:solidFill>
            </a:endParaRPr>
          </a:p>
        </p:txBody>
      </p:sp>
      <p:pic>
        <p:nvPicPr>
          <p:cNvPr id="8" name="Picture 7" descr="A poster for a new year&amp;#39;s eve event&#10;&#10;AI-generated content may be incorrect.">
            <a:extLst>
              <a:ext uri="{FF2B5EF4-FFF2-40B4-BE49-F238E27FC236}">
                <a16:creationId xmlns:a16="http://schemas.microsoft.com/office/drawing/2014/main" id="{32621827-59DB-7857-4080-8AB15650E9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8541" r="-416"/>
          <a:stretch/>
        </p:blipFill>
        <p:spPr>
          <a:xfrm>
            <a:off x="4713733" y="611814"/>
            <a:ext cx="4431937" cy="230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7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1076960" y="4638675"/>
            <a:ext cx="9834880" cy="781050"/>
          </a:xfrm>
        </p:spPr>
        <p:txBody>
          <a:bodyPr/>
          <a:lstStyle/>
          <a:p>
            <a:pPr algn="ctr" eaLnBrk="1" hangingPunct="1"/>
            <a:br>
              <a:rPr lang="en-US" b="1" cap="none">
                <a:latin typeface="Perpetua" pitchFamily="18" charset="0"/>
              </a:rPr>
            </a:br>
            <a:r>
              <a:rPr lang="en-US" sz="4000" b="1" cap="none">
                <a:solidFill>
                  <a:srgbClr val="000000"/>
                </a:solidFill>
                <a:latin typeface="Perpetua" pitchFamily="18" charset="0"/>
              </a:rPr>
              <a:t>City of Fredericksburg Water Update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3962400" y="6022287"/>
            <a:ext cx="6705600" cy="685800"/>
          </a:xfrm>
        </p:spPr>
        <p:txBody>
          <a:bodyPr/>
          <a:lstStyle/>
          <a:p>
            <a:pPr algn="r" eaLnBrk="1" hangingPunct="1"/>
            <a:r>
              <a:rPr lang="en-US">
                <a:latin typeface="Arial" panose="020B0604020202020204" pitchFamily="34" charset="0"/>
              </a:rPr>
              <a:t>May 14,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DC20E8-39CB-63A8-AF3A-0B5B8C633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521335"/>
            <a:ext cx="34861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0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68058" y="19875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Todays Presentation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723168" y="1603332"/>
            <a:ext cx="9111711" cy="4949868"/>
          </a:xfrm>
          <a:ln>
            <a:noFill/>
          </a:ln>
        </p:spPr>
        <p:txBody>
          <a:bodyPr/>
          <a:lstStyle/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800" b="1" u="sng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City of Fredericksburg and HCUWCD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Historical Local Rainfall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Current Water Well Levels, Trends and History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Residential Water Use vs. Residential Connections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Conservation Program – Goals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Rates and Watering Restrictions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Distribution System Integrity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Local, State and Nation-Wide Short and Long-Term Weather Forecast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+mj-lt"/>
              <a:buAutoNum type="arabicPeriod"/>
            </a:pP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876618" y="593284"/>
            <a:ext cx="8153400" cy="740938"/>
          </a:xfrm>
        </p:spPr>
        <p:txBody>
          <a:bodyPr/>
          <a:lstStyle/>
          <a:p>
            <a:pPr eaLnBrk="1" hangingPunct="1"/>
            <a:r>
              <a:rPr lang="en-US" sz="4000"/>
              <a:t>City of Fredericksburg 2024 Rainfall</a:t>
            </a:r>
            <a:br>
              <a:rPr lang="en-US" sz="4000"/>
            </a:br>
            <a:endParaRPr lang="en-US" sz="400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>
          <a:xfrm>
            <a:off x="784129" y="1532212"/>
            <a:ext cx="8164926" cy="4949868"/>
          </a:xfrm>
          <a:ln>
            <a:noFill/>
          </a:ln>
        </p:spPr>
        <p:txBody>
          <a:bodyPr/>
          <a:lstStyle/>
          <a:p>
            <a:pPr marL="663575" lvl="1" indent="-34290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Rainfall total 2023: 24.10 inches measured at LBJ Park</a:t>
            </a:r>
          </a:p>
          <a:p>
            <a:pPr marL="663575" lvl="1" indent="-34290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Annual average rainfall for Fredericksburg is about 28 inches</a:t>
            </a: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65C6017D-B92F-DD84-D047-B9CAD00F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4445"/>
          <a:stretch/>
        </p:blipFill>
        <p:spPr>
          <a:xfrm>
            <a:off x="2753360" y="2285356"/>
            <a:ext cx="6685280" cy="43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4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78218" y="0"/>
            <a:ext cx="8153400" cy="6858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/>
              <a:t>Historical Rainfall:  2000-2024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13618C1-2034-48EF-B456-97CF478789B4}"/>
              </a:ext>
            </a:extLst>
          </p:cNvPr>
          <p:cNvGraphicFramePr>
            <a:graphicFrameLocks/>
          </p:cNvGraphicFramePr>
          <p:nvPr/>
        </p:nvGraphicFramePr>
        <p:xfrm>
          <a:off x="528320" y="1717040"/>
          <a:ext cx="11064240" cy="494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19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57898" y="0"/>
            <a:ext cx="8153400" cy="638313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/>
              <a:t>Historical Rainfall:  2010-2024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3618C1-2034-48EF-B456-97CF478789B4}"/>
              </a:ext>
            </a:extLst>
          </p:cNvPr>
          <p:cNvGraphicFramePr>
            <a:graphicFrameLocks/>
          </p:cNvGraphicFramePr>
          <p:nvPr/>
        </p:nvGraphicFramePr>
        <p:xfrm>
          <a:off x="267629" y="1594625"/>
          <a:ext cx="11608420" cy="4951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2351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C2B78-092A-9130-C33C-F79C48BBD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TWDB Aquifer Monitoring</a:t>
            </a:r>
          </a:p>
        </p:txBody>
      </p:sp>
      <p:pic>
        <p:nvPicPr>
          <p:cNvPr id="5" name="Content Placeholder 4" descr="A map with blue points on it&#10;&#10;Description automatically generated">
            <a:extLst>
              <a:ext uri="{FF2B5EF4-FFF2-40B4-BE49-F238E27FC236}">
                <a16:creationId xmlns:a16="http://schemas.microsoft.com/office/drawing/2014/main" id="{A7623211-723F-010A-88E6-7EAE2504243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98" y="1561289"/>
            <a:ext cx="6750996" cy="5150624"/>
          </a:xfrm>
        </p:spPr>
      </p:pic>
      <p:sp>
        <p:nvSpPr>
          <p:cNvPr id="7" name="Callout: Line 6">
            <a:extLst>
              <a:ext uri="{FF2B5EF4-FFF2-40B4-BE49-F238E27FC236}">
                <a16:creationId xmlns:a16="http://schemas.microsoft.com/office/drawing/2014/main" id="{4F6DFD11-0DF9-7525-FC1C-5A4D83858EC2}"/>
              </a:ext>
            </a:extLst>
          </p:cNvPr>
          <p:cNvSpPr/>
          <p:nvPr/>
        </p:nvSpPr>
        <p:spPr>
          <a:xfrm>
            <a:off x="8138810" y="4017524"/>
            <a:ext cx="1001948" cy="539885"/>
          </a:xfrm>
          <a:prstGeom prst="borderCallout1">
            <a:avLst>
              <a:gd name="adj1" fmla="val 98029"/>
              <a:gd name="adj2" fmla="val 4365"/>
              <a:gd name="adj3" fmla="val 112500"/>
              <a:gd name="adj4" fmla="val -38333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err="1">
                <a:solidFill>
                  <a:srgbClr val="7C0000">
                    <a:lumMod val="60000"/>
                    <a:lumOff val="40000"/>
                  </a:srgbClr>
                </a:solidFill>
                <a:latin typeface="Tw Cen MT"/>
              </a:rPr>
              <a:t>Knauth</a:t>
            </a:r>
            <a:endParaRPr lang="en-US">
              <a:solidFill>
                <a:srgbClr val="7C0000">
                  <a:lumMod val="60000"/>
                  <a:lumOff val="40000"/>
                </a:srgbClr>
              </a:solidFill>
              <a:latin typeface="Tw Cen MT"/>
            </a:endParaRP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B58E817F-B281-9726-6FEB-A9A919F8B211}"/>
              </a:ext>
            </a:extLst>
          </p:cNvPr>
          <p:cNvSpPr/>
          <p:nvPr/>
        </p:nvSpPr>
        <p:spPr>
          <a:xfrm>
            <a:off x="4987048" y="4802222"/>
            <a:ext cx="1001948" cy="539885"/>
          </a:xfrm>
          <a:prstGeom prst="borderCallout1">
            <a:avLst>
              <a:gd name="adj1" fmla="val 54786"/>
              <a:gd name="adj2" fmla="val 101452"/>
              <a:gd name="adj3" fmla="val 74663"/>
              <a:gd name="adj4" fmla="val 140307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rgbClr val="7C0000">
                    <a:lumMod val="60000"/>
                    <a:lumOff val="40000"/>
                  </a:srgbClr>
                </a:solidFill>
                <a:latin typeface="Tw Cen MT"/>
              </a:rPr>
              <a:t>Old SA Road</a:t>
            </a:r>
          </a:p>
        </p:txBody>
      </p:sp>
    </p:spTree>
    <p:extLst>
      <p:ext uri="{BB962C8B-B14F-4D97-AF65-F5344CB8AC3E}">
        <p14:creationId xmlns:p14="http://schemas.microsoft.com/office/powerpoint/2010/main" val="1161848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lot of past 30 days of well water level data">
            <a:extLst>
              <a:ext uri="{FF2B5EF4-FFF2-40B4-BE49-F238E27FC236}">
                <a16:creationId xmlns:a16="http://schemas.microsoft.com/office/drawing/2014/main" id="{40D76FF8-3132-4D4B-3CF9-E2C65C97F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75" y="1591837"/>
            <a:ext cx="10815250" cy="40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37417" y="151834"/>
            <a:ext cx="9159083" cy="9906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 err="1"/>
              <a:t>Knauth</a:t>
            </a:r>
            <a:r>
              <a:rPr lang="en-US" sz="4000"/>
              <a:t> Well Field – 30 days</a:t>
            </a:r>
            <a:br>
              <a:rPr lang="en-US" sz="4000"/>
            </a:b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2434630" y="5647556"/>
            <a:ext cx="5187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Measurement below ground surface at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On May 12, 2025- – 91.72 ft OR  9.5 ft higher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10DEAB6-1E78-FE13-0F1C-8BD611D5264C}"/>
              </a:ext>
            </a:extLst>
          </p:cNvPr>
          <p:cNvCxnSpPr>
            <a:cxnSpLocks/>
          </p:cNvCxnSpPr>
          <p:nvPr/>
        </p:nvCxnSpPr>
        <p:spPr>
          <a:xfrm>
            <a:off x="2036956" y="4468111"/>
            <a:ext cx="84228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47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lot of past 1 year of well water level data">
            <a:extLst>
              <a:ext uri="{FF2B5EF4-FFF2-40B4-BE49-F238E27FC236}">
                <a16:creationId xmlns:a16="http://schemas.microsoft.com/office/drawing/2014/main" id="{F70EDBCF-C573-57B2-0346-27A412AA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7" y="1955201"/>
            <a:ext cx="10526504" cy="394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37417" y="110233"/>
            <a:ext cx="8153400" cy="9906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 err="1"/>
              <a:t>Knauth</a:t>
            </a:r>
            <a:r>
              <a:rPr lang="en-US" sz="4000"/>
              <a:t> Well Field – 1 Year</a:t>
            </a:r>
            <a:br>
              <a:rPr lang="en-US" sz="4000"/>
            </a:b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2314399" y="5902640"/>
            <a:ext cx="7563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Redline indicates aquifer level 12 months prior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15 feet below measurement in May 2024</a:t>
            </a:r>
          </a:p>
          <a:p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132778" y="3572048"/>
            <a:ext cx="822967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01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5" name="TextBox 2">
            <a:extLst>
              <a:ext uri="{FF2B5EF4-FFF2-40B4-BE49-F238E27FC236}">
                <a16:creationId xmlns:a16="http://schemas.microsoft.com/office/drawing/2014/main" id="{C6F70714-E116-2713-87D6-528AD75DCF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355530"/>
              </p:ext>
            </p:extLst>
          </p:nvPr>
        </p:nvGraphicFramePr>
        <p:xfrm>
          <a:off x="704335" y="213331"/>
          <a:ext cx="10095469" cy="6281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08B1A7C1-8AAB-9FCE-2601-69ADA3B3D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8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059337" y="122764"/>
            <a:ext cx="8153400" cy="9906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 err="1"/>
              <a:t>Knauth</a:t>
            </a:r>
            <a:r>
              <a:rPr lang="en-US" sz="4000"/>
              <a:t> Well Field – Period of Record</a:t>
            </a:r>
            <a:br>
              <a:rPr lang="en-US" sz="4000"/>
            </a:br>
            <a:endParaRPr lang="en-US" sz="4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1A9253-5C7C-8443-2200-C285EA314435}"/>
              </a:ext>
            </a:extLst>
          </p:cNvPr>
          <p:cNvSpPr/>
          <p:nvPr/>
        </p:nvSpPr>
        <p:spPr>
          <a:xfrm>
            <a:off x="2314399" y="5947097"/>
            <a:ext cx="4698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Redline shows trend line of aquifer</a:t>
            </a:r>
          </a:p>
        </p:txBody>
      </p:sp>
      <p:pic>
        <p:nvPicPr>
          <p:cNvPr id="7170" name="Picture 2" descr="plot of entire period of record of well water level data">
            <a:extLst>
              <a:ext uri="{FF2B5EF4-FFF2-40B4-BE49-F238E27FC236}">
                <a16:creationId xmlns:a16="http://schemas.microsoft.com/office/drawing/2014/main" id="{4D9479F3-3F1C-334B-FA42-26EB2916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1" y="1928813"/>
            <a:ext cx="10715424" cy="40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217581" y="3383137"/>
            <a:ext cx="2323939" cy="19318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4541520" y="3378057"/>
            <a:ext cx="2286000" cy="5043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6827520" y="3429000"/>
            <a:ext cx="731520" cy="4400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7559040" y="3429000"/>
            <a:ext cx="2743200" cy="8890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4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ot of past 30 days of well water level data">
            <a:extLst>
              <a:ext uri="{FF2B5EF4-FFF2-40B4-BE49-F238E27FC236}">
                <a16:creationId xmlns:a16="http://schemas.microsoft.com/office/drawing/2014/main" id="{8438A4C2-D6A8-4EDB-DA6C-2ED6A4FB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69" y="1906509"/>
            <a:ext cx="9130061" cy="342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78057" y="143465"/>
            <a:ext cx="8153400" cy="9906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/>
              <a:t>Old SA Rd Well Field – Last 30 days</a:t>
            </a:r>
            <a:br>
              <a:rPr lang="en-US" sz="4000"/>
            </a:br>
            <a:endParaRPr lang="en-US" sz="4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2D9BF7-29C4-3BF3-5EAC-AE7209BBF5D5}"/>
              </a:ext>
            </a:extLst>
          </p:cNvPr>
          <p:cNvSpPr/>
          <p:nvPr/>
        </p:nvSpPr>
        <p:spPr>
          <a:xfrm>
            <a:off x="2383830" y="5511349"/>
            <a:ext cx="51328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Measurement below ground surface at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On May 12, 2025 – 74.72 ft OR 2.5 ft higher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B45623-1904-8098-12EA-403164CAFE39}"/>
              </a:ext>
            </a:extLst>
          </p:cNvPr>
          <p:cNvCxnSpPr>
            <a:cxnSpLocks/>
          </p:cNvCxnSpPr>
          <p:nvPr/>
        </p:nvCxnSpPr>
        <p:spPr>
          <a:xfrm>
            <a:off x="2661595" y="4253760"/>
            <a:ext cx="732543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031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lot of past 1 year of well water level data">
            <a:extLst>
              <a:ext uri="{FF2B5EF4-FFF2-40B4-BE49-F238E27FC236}">
                <a16:creationId xmlns:a16="http://schemas.microsoft.com/office/drawing/2014/main" id="{698C854F-A2CF-032C-A586-CF2A49AF2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32" y="1847773"/>
            <a:ext cx="10188495" cy="38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099977" y="110741"/>
            <a:ext cx="8153400" cy="9906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/>
              <a:t>Old SA Rd Well Field – 1 Year</a:t>
            </a:r>
            <a:br>
              <a:rPr lang="en-US" sz="4000"/>
            </a:br>
            <a:endParaRPr lang="en-US" sz="4000"/>
          </a:p>
        </p:txBody>
      </p:sp>
      <p:sp>
        <p:nvSpPr>
          <p:cNvPr id="3" name="AutoShape 2" descr="plot of past 1 year of well water level data">
            <a:extLst>
              <a:ext uri="{FF2B5EF4-FFF2-40B4-BE49-F238E27FC236}">
                <a16:creationId xmlns:a16="http://schemas.microsoft.com/office/drawing/2014/main" id="{1FB56CFB-90A3-CB32-A2E9-F89767D43B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375210" y="2684579"/>
            <a:ext cx="7917366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18AC888-1096-5422-A5B5-730C837EFE4B}"/>
              </a:ext>
            </a:extLst>
          </p:cNvPr>
          <p:cNvSpPr/>
          <p:nvPr/>
        </p:nvSpPr>
        <p:spPr>
          <a:xfrm>
            <a:off x="2466799" y="5668458"/>
            <a:ext cx="75632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Redline indicates aquifer level 12 months prior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0.62 feet above measurement in May 2024</a:t>
            </a:r>
          </a:p>
          <a:p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635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092128" y="111542"/>
            <a:ext cx="8551572" cy="990600"/>
          </a:xfrm>
        </p:spPr>
        <p:txBody>
          <a:bodyPr/>
          <a:lstStyle/>
          <a:p>
            <a:pPr eaLnBrk="1" hangingPunct="1"/>
            <a:br>
              <a:rPr lang="en-US" sz="4000"/>
            </a:br>
            <a:r>
              <a:rPr lang="en-US" sz="4000"/>
              <a:t>Old SA Rd Well Field – Period of Record</a:t>
            </a:r>
            <a:br>
              <a:rPr lang="en-US" sz="4000"/>
            </a:br>
            <a:endParaRPr lang="en-US" sz="40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FBE1CD-7A1B-5E9F-FD1B-2F47319856AD}"/>
              </a:ext>
            </a:extLst>
          </p:cNvPr>
          <p:cNvSpPr/>
          <p:nvPr/>
        </p:nvSpPr>
        <p:spPr>
          <a:xfrm>
            <a:off x="2383831" y="5839826"/>
            <a:ext cx="7563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2060"/>
                </a:solidFill>
                <a:latin typeface="Calibri" panose="020F0502020204030204" pitchFamily="34" charset="0"/>
              </a:rPr>
              <a:t>Redline shows trend line of aquifer</a:t>
            </a:r>
          </a:p>
        </p:txBody>
      </p:sp>
      <p:pic>
        <p:nvPicPr>
          <p:cNvPr id="4098" name="Picture 2" descr="plot of entire period of record of well water level data">
            <a:extLst>
              <a:ext uri="{FF2B5EF4-FFF2-40B4-BE49-F238E27FC236}">
                <a16:creationId xmlns:a16="http://schemas.microsoft.com/office/drawing/2014/main" id="{6207FA95-A6D1-DD66-13E7-9CFCC5BC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93" y="1767642"/>
            <a:ext cx="9882213" cy="3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3206680" y="2498679"/>
            <a:ext cx="1988598" cy="15846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5195278" y="2480610"/>
            <a:ext cx="1979720" cy="162080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7183876" y="3140849"/>
            <a:ext cx="917463" cy="95941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116346" y="3140849"/>
            <a:ext cx="1911574" cy="598031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527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67640"/>
            <a:ext cx="11541760" cy="990600"/>
          </a:xfrm>
        </p:spPr>
        <p:txBody>
          <a:bodyPr/>
          <a:lstStyle/>
          <a:p>
            <a:r>
              <a:rPr lang="en-US"/>
              <a:t>Residential Water Use vs. Residential Connections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A7E2CC8-8D3D-4F57-A5E1-BA0EAF292544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01444" y="1600199"/>
          <a:ext cx="11287319" cy="509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9158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05828" y="314960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Water Distribution System Integrity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377234" y="1602871"/>
            <a:ext cx="6146230" cy="4949868"/>
          </a:xfrm>
          <a:ln>
            <a:noFill/>
          </a:ln>
        </p:spPr>
        <p:txBody>
          <a:bodyPr/>
          <a:lstStyle/>
          <a:p>
            <a:pPr marL="640397" lvl="2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Recent Projects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Windcrest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Water Storage Tank Rehabilitation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New South Heights Water Storage Tank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New </a:t>
            </a:r>
            <a:r>
              <a:rPr lang="en-US" sz="200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Goehmann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Ln Water Storage Tank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Recompletion of Knauth #2 Well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Bell Street Waterline Project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Sensus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Water Meters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New Pump Station at </a:t>
            </a:r>
            <a:r>
              <a:rPr lang="en-US" sz="200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Knauth</a:t>
            </a: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Wellfield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290 East Water Supply Line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 New 1M Gallon Concrete Water Storage Tanks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East Main Street Waterline Rehab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2” Water Main Replacement Projects (various locations in town)</a:t>
            </a:r>
          </a:p>
          <a:p>
            <a:pPr marL="914717" lvl="2" indent="-27432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Long-term Water Supply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81BA3B-78EC-80D3-7FF6-C3EECC7CD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40" r="19144"/>
          <a:stretch/>
        </p:blipFill>
        <p:spPr>
          <a:xfrm>
            <a:off x="6096000" y="1602871"/>
            <a:ext cx="2964339" cy="2911921"/>
          </a:xfrm>
          <a:prstGeom prst="rect">
            <a:avLst/>
          </a:prstGeom>
        </p:spPr>
      </p:pic>
      <p:pic>
        <p:nvPicPr>
          <p:cNvPr id="3" name="Picture 2" descr="A large white cylindrical building&#10;&#10;Description automatically generated with medium confidence">
            <a:extLst>
              <a:ext uri="{FF2B5EF4-FFF2-40B4-BE49-F238E27FC236}">
                <a16:creationId xmlns:a16="http://schemas.microsoft.com/office/drawing/2014/main" id="{1FF9E559-906C-82DA-B83D-229EF846DD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960" y="2463150"/>
            <a:ext cx="2976637" cy="1931699"/>
          </a:xfrm>
          <a:prstGeom prst="rect">
            <a:avLst/>
          </a:prstGeom>
        </p:spPr>
      </p:pic>
      <p:pic>
        <p:nvPicPr>
          <p:cNvPr id="4" name="Content Placeholder 5" descr="A blue pipes on a gravel area&#10;&#10;Description automatically generated">
            <a:extLst>
              <a:ext uri="{FF2B5EF4-FFF2-40B4-BE49-F238E27FC236}">
                <a16:creationId xmlns:a16="http://schemas.microsoft.com/office/drawing/2014/main" id="{DA93FD17-E2DF-8817-5551-44E378E0FB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852" y="4562699"/>
            <a:ext cx="3966751" cy="223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83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57898" y="19875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Water Conservation Measures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1231169" y="1709377"/>
            <a:ext cx="8164926" cy="4949868"/>
          </a:xfrm>
          <a:ln>
            <a:noFill/>
          </a:ln>
        </p:spPr>
        <p:txBody>
          <a:bodyPr/>
          <a:lstStyle/>
          <a:p>
            <a:pPr marL="0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What have we been doing to conserve water?</a:t>
            </a:r>
          </a:p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Wingdings 2" pitchFamily="18" charset="2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system leak detection survey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AMR “smart” meters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Re-use of reclaimed water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Wingdings 2" pitchFamily="18" charset="2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rate adjustment/increase</a:t>
            </a:r>
          </a:p>
          <a:p>
            <a:pPr marL="777875" lvl="1" indent="-457200" eaLnBrk="1" hangingPunct="1">
              <a:lnSpc>
                <a:spcPct val="90000"/>
              </a:lnSpc>
              <a:buClrTx/>
              <a:buSzTx/>
              <a:buFont typeface="Wingdings 2" pitchFamily="18" charset="2"/>
              <a:buAutoNum type="arabicPeriod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Watering restrictions</a:t>
            </a:r>
          </a:p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404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876618" y="21907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Current Water Conservation Measures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1119409" y="1532212"/>
            <a:ext cx="8164926" cy="4949868"/>
          </a:xfrm>
          <a:ln>
            <a:noFill/>
          </a:ln>
        </p:spPr>
        <p:txBody>
          <a:bodyPr/>
          <a:lstStyle/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sz="2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1. Water System Leak Detection Survey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Phases 1 completed in November 2022 (FY23)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Phase 2 completed in February 2024 (FY24)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Phase 3 completed in February 2025 (FY25)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Surveys Included:</a:t>
            </a:r>
          </a:p>
          <a:p>
            <a:pPr marL="1395412" lvl="3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134 miles of piping</a:t>
            </a:r>
          </a:p>
          <a:p>
            <a:pPr marL="1395412" lvl="3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6,700 service lines</a:t>
            </a:r>
          </a:p>
          <a:p>
            <a:pPr marL="1395412" lvl="3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350 fire hydrants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22 leaks were identified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loss audit</a:t>
            </a:r>
            <a:endParaRPr lang="en-US" sz="18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97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98538" y="219076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Current Water Conservation Measures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95646E8-76DA-4C5A-BB28-8BC50D1F7E4A}"/>
              </a:ext>
            </a:extLst>
          </p:cNvPr>
          <p:cNvGraphicFramePr>
            <a:graphicFrameLocks/>
          </p:cNvGraphicFramePr>
          <p:nvPr/>
        </p:nvGraphicFramePr>
        <p:xfrm>
          <a:off x="952586" y="1607127"/>
          <a:ext cx="10654146" cy="5031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5036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1008698" y="124127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Current Water Conservation Measures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978218" y="1369652"/>
            <a:ext cx="8164926" cy="4949868"/>
          </a:xfrm>
          <a:ln>
            <a:noFill/>
          </a:ln>
        </p:spPr>
        <p:txBody>
          <a:bodyPr/>
          <a:lstStyle/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sz="2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2.  AMR “Smart” Meters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Meter data from new meters includes date/time/volume of consumption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Enables utility billing and code enforcement to easily identify leaks and water violations</a:t>
            </a:r>
          </a:p>
        </p:txBody>
      </p:sp>
      <p:pic>
        <p:nvPicPr>
          <p:cNvPr id="5122" name="Picture 2" descr="C:\Users\Clinton\Desktop\Parcel 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6966"/>
            <a:ext cx="4095751" cy="30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E2A910-DC84-CA0A-39C9-76639D3D0C56}"/>
              </a:ext>
            </a:extLst>
          </p:cNvPr>
          <p:cNvSpPr txBox="1"/>
          <p:nvPr/>
        </p:nvSpPr>
        <p:spPr>
          <a:xfrm>
            <a:off x="978218" y="3429000"/>
            <a:ext cx="3718960" cy="2128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8212" lvl="2" indent="-342900">
              <a:lnSpc>
                <a:spcPct val="90000"/>
              </a:lnSpc>
              <a:buFontTx/>
              <a:buChar char="-"/>
            </a:pPr>
            <a:r>
              <a:rPr lang="en-US" sz="210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Sensus</a:t>
            </a: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Customer Portal allows customers to monitor water usage and/or receive alerts.</a:t>
            </a:r>
          </a:p>
          <a:p>
            <a:pPr marL="938212" lvl="2" indent="-342900">
              <a:lnSpc>
                <a:spcPct val="90000"/>
              </a:lnSpc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https://www.fbgtx.org/1124/Sensus-Customer-Portal</a:t>
            </a:r>
          </a:p>
        </p:txBody>
      </p:sp>
    </p:spTree>
    <p:extLst>
      <p:ext uri="{BB962C8B-B14F-4D97-AF65-F5344CB8AC3E}">
        <p14:creationId xmlns:p14="http://schemas.microsoft.com/office/powerpoint/2010/main" val="93210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37A506-08A1-7D47-4E06-3E1345E5191F}"/>
              </a:ext>
            </a:extLst>
          </p:cNvPr>
          <p:cNvSpPr txBox="1"/>
          <p:nvPr/>
        </p:nvSpPr>
        <p:spPr>
          <a:xfrm>
            <a:off x="2827284" y="157166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5365" name="TextBox 3">
            <a:extLst>
              <a:ext uri="{FF2B5EF4-FFF2-40B4-BE49-F238E27FC236}">
                <a16:creationId xmlns:a16="http://schemas.microsoft.com/office/drawing/2014/main" id="{5DA6536D-0F1D-022F-BAC3-89A71FB94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936636"/>
              </p:ext>
            </p:extLst>
          </p:nvPr>
        </p:nvGraphicFramePr>
        <p:xfrm>
          <a:off x="677125" y="880432"/>
          <a:ext cx="9798908" cy="5333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8B64567A-2409-3367-C877-DBFC55F0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0111" y="242590"/>
            <a:ext cx="2068399" cy="213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998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78218" y="16827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Current Water Conservation Measures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987329" y="1440772"/>
            <a:ext cx="8164926" cy="4949868"/>
          </a:xfrm>
          <a:ln>
            <a:noFill/>
          </a:ln>
        </p:spPr>
        <p:txBody>
          <a:bodyPr/>
          <a:lstStyle/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sz="2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3. Re-Use of Reclaimed Water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500M gallons produced annually (50% of potable water volume)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35-40% currently re-used annually, 100% during summer months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Golf Courses:  Boot Ranch and Lady Bird Johnson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TCEQ 210 permit permitting sale of reclaimed water for construction use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Frieden Subdivision Development</a:t>
            </a:r>
            <a:endParaRPr lang="en-US" sz="2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95312" lvl="2" indent="0" eaLnBrk="1" hangingPunct="1">
              <a:lnSpc>
                <a:spcPct val="90000"/>
              </a:lnSpc>
              <a:buClrTx/>
              <a:buSzTx/>
              <a:buNone/>
            </a:pPr>
            <a:endParaRPr lang="en-US" sz="2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146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17258" y="237893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Current Water Conservation Measures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917258" y="1289453"/>
            <a:ext cx="8582134" cy="3021934"/>
          </a:xfrm>
          <a:ln>
            <a:noFill/>
          </a:ln>
        </p:spPr>
        <p:txBody>
          <a:bodyPr/>
          <a:lstStyle/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sz="21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4.  Water Rate Structure Encourages Conservation</a:t>
            </a:r>
            <a:endParaRPr lang="en-US" sz="21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New Rate Structure in October 2013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Amended Rates with Rate Study in November 2019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Inclining Block Rate Structure “Tiered”… Higher consumption = higher cost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Commercial sewer rates based on actual water usage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087E2-3D06-B83A-5036-7320056B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1" y="3819686"/>
            <a:ext cx="3989932" cy="29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23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957898" y="19875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Watering Restrictions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sz="quarter" idx="1"/>
          </p:nvPr>
        </p:nvSpPr>
        <p:spPr>
          <a:xfrm>
            <a:off x="1180369" y="1603332"/>
            <a:ext cx="8164926" cy="4949868"/>
          </a:xfrm>
          <a:ln>
            <a:noFill/>
          </a:ln>
        </p:spPr>
        <p:txBody>
          <a:bodyPr/>
          <a:lstStyle/>
          <a:p>
            <a:pPr marL="319088" lvl="2" indent="-319088" eaLnBrk="1" hangingPunct="1">
              <a:lnSpc>
                <a:spcPct val="90000"/>
              </a:lnSpc>
              <a:spcBef>
                <a:spcPts val="7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New watering restrictions went into effect May 1, 2014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5 stages (1-5) of watering restrictions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Goal of each stage is to reduce demand of water</a:t>
            </a:r>
          </a:p>
          <a:p>
            <a:pPr marL="0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26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Trigger Conditions</a:t>
            </a:r>
          </a:p>
          <a:p>
            <a:pPr marL="1143000" lvl="2" indent="-4572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Stage of the “Local Drought Index” based on local drought sensitive parameters</a:t>
            </a:r>
          </a:p>
          <a:p>
            <a:pPr marL="1485900" lvl="3" indent="-3429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1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Daily Average water levels from two wells in the </a:t>
            </a:r>
            <a:r>
              <a:rPr lang="en-US" sz="170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Ellenburger</a:t>
            </a:r>
            <a:r>
              <a:rPr lang="en-US" sz="1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 aquifer </a:t>
            </a:r>
          </a:p>
          <a:p>
            <a:pPr marL="1485900" lvl="3" indent="-3429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1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Average daily flow of the Pedernales River</a:t>
            </a:r>
          </a:p>
          <a:p>
            <a:pPr marL="1485900" lvl="3" indent="-3429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1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Prior 10-month cumulative rainfall amount</a:t>
            </a:r>
          </a:p>
          <a:p>
            <a:pPr marL="1485900" lvl="3" indent="-3429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1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Palmer Drought Index</a:t>
            </a:r>
          </a:p>
          <a:p>
            <a:pPr marL="1143000" lvl="2" indent="-4572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Pumping capacity of pumps that transfer water into the City’s distribution system</a:t>
            </a:r>
          </a:p>
          <a:p>
            <a:pPr marL="1143000" lvl="2" indent="-457200" eaLnBrk="1" hangingPunct="1">
              <a:lnSpc>
                <a:spcPct val="90000"/>
              </a:lnSpc>
              <a:buClrTx/>
              <a:buSzTx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Decrease in well field production capacity</a:t>
            </a:r>
          </a:p>
          <a:p>
            <a:pPr marL="595312" lvl="2" indent="0" eaLnBrk="1" hangingPunct="1">
              <a:lnSpc>
                <a:spcPct val="90000"/>
              </a:lnSpc>
              <a:buClrTx/>
              <a:buSzTx/>
              <a:buNone/>
            </a:pP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* Initiation and Termination of Stages by City Manager proclamation</a:t>
            </a:r>
          </a:p>
        </p:txBody>
      </p:sp>
    </p:spTree>
    <p:extLst>
      <p:ext uri="{BB962C8B-B14F-4D97-AF65-F5344CB8AC3E}">
        <p14:creationId xmlns:p14="http://schemas.microsoft.com/office/powerpoint/2010/main" val="291635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040188" y="1495425"/>
            <a:ext cx="8151812" cy="5362575"/>
          </a:xfrm>
          <a:ln>
            <a:noFill/>
          </a:ln>
        </p:spPr>
        <p:txBody>
          <a:bodyPr/>
          <a:lstStyle/>
          <a:p>
            <a:pPr marL="320675" lvl="1" indent="0" eaLnBrk="1" hangingPunct="1">
              <a:lnSpc>
                <a:spcPct val="90000"/>
              </a:lnSpc>
              <a:buClrTx/>
              <a:buSzTx/>
              <a:buNone/>
            </a:pPr>
            <a:endParaRPr lang="en-US" b="1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663575" lvl="1" indent="-342900"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endParaRPr lang="en-US" sz="2400" b="1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148577" y="175023"/>
          <a:ext cx="9311268" cy="6241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6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50007">
                  <a:extLst>
                    <a:ext uri="{9D8B030D-6E8A-4147-A177-3AD203B41FA5}">
                      <a16:colId xmlns:a16="http://schemas.microsoft.com/office/drawing/2014/main" val="1412650280"/>
                    </a:ext>
                  </a:extLst>
                </a:gridCol>
              </a:tblGrid>
              <a:tr h="577096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Last Digit of Address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Watering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Weekends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Watering</a:t>
                      </a:r>
                    </a:p>
                    <a:p>
                      <a:pPr algn="ctr"/>
                      <a:r>
                        <a:rPr lang="en-US"/>
                        <a:t>Times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Reduction Goals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96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Mon.</a:t>
                      </a:r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 – Sun.</a:t>
                      </a:r>
                      <a:endParaRPr lang="en-US" sz="180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*5-9 a.m.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*7-11 p.m.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US" sz="1800">
                        <a:solidFill>
                          <a:srgbClr val="00000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907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 or 2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3 or</a:t>
                      </a:r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 4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5 or 6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7 or 8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9 or 0</a:t>
                      </a:r>
                      <a:endParaRPr lang="en-US" sz="180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Mon</a:t>
                      </a:r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 &amp; Sat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Tues &amp; Sat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Wed &amp; Sun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Thurs &amp; Sun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Fri &amp; Sun</a:t>
                      </a:r>
                      <a:endParaRPr lang="en-US" sz="180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*5-9 a.m.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*7-11 p.m.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10% Avg Daily Water Demand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640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 or 2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3 or</a:t>
                      </a:r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 4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5 or 6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7 or 8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9 or 0</a:t>
                      </a:r>
                      <a:endParaRPr lang="en-US" sz="180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Mon</a:t>
                      </a:r>
                      <a:endParaRPr lang="en-US" sz="1800" baseline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Tues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Wed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Thurs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</a:rPr>
                        <a:t>Fri</a:t>
                      </a:r>
                      <a:endParaRPr lang="en-US" sz="180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Yes but with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</a:rPr>
                        <a:t>handheld</a:t>
                      </a:r>
                      <a:r>
                        <a:rPr lang="en-US" baseline="0">
                          <a:solidFill>
                            <a:srgbClr val="000000"/>
                          </a:solidFill>
                        </a:rPr>
                        <a:t> hose, bucket or drip only</a:t>
                      </a:r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*5-9 a.m.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*7-11 p.m.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15% Avg Daily Water Demand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6404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1 or 2</a:t>
                      </a:r>
                    </a:p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3 or</a:t>
                      </a:r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 4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5 or 6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7 or 8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9 or 0</a:t>
                      </a:r>
                      <a:endParaRPr lang="en-US" sz="180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Mon</a:t>
                      </a:r>
                      <a:endParaRPr lang="en-US" sz="1800" baseline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Tues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Wed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Thurs</a:t>
                      </a:r>
                    </a:p>
                    <a:p>
                      <a:pPr algn="ctr"/>
                      <a:r>
                        <a:rPr lang="en-US" sz="1800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Fri</a:t>
                      </a:r>
                      <a:endParaRPr lang="en-US" sz="180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Yes but with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handheld</a:t>
                      </a:r>
                      <a:r>
                        <a:rPr lang="en-US" baseline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 hose, bucket or drip only</a:t>
                      </a:r>
                      <a:endParaRPr lang="en-US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6-10 a.m.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</a:rPr>
                        <a:t>20% Avg Daily Water Demand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769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None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</a:rPr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4C661F7-1A2E-A9CE-9F6C-602874124B1B}"/>
              </a:ext>
            </a:extLst>
          </p:cNvPr>
          <p:cNvSpPr/>
          <p:nvPr/>
        </p:nvSpPr>
        <p:spPr>
          <a:xfrm>
            <a:off x="1974575" y="6389372"/>
            <a:ext cx="8151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anose="020F0502020204030204" pitchFamily="34" charset="0"/>
              </a:rPr>
              <a:t>*Discussed changing watering times from 6-10am and 6-10pm for all watering stages</a:t>
            </a:r>
          </a:p>
        </p:txBody>
      </p:sp>
    </p:spTree>
    <p:extLst>
      <p:ext uri="{BB962C8B-B14F-4D97-AF65-F5344CB8AC3E}">
        <p14:creationId xmlns:p14="http://schemas.microsoft.com/office/powerpoint/2010/main" val="4256683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B806-AD88-9277-5FE6-D9D44A71B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EEB17D0C-A4EE-BCC7-9F87-23F2C32D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898" y="198755"/>
            <a:ext cx="8153400" cy="990600"/>
          </a:xfrm>
        </p:spPr>
        <p:txBody>
          <a:bodyPr/>
          <a:lstStyle/>
          <a:p>
            <a:pPr eaLnBrk="1" hangingPunct="1"/>
            <a:r>
              <a:rPr lang="en-US" sz="4000"/>
              <a:t>Future Projects and Staff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A728DC10-2278-45FF-285B-C61B322A1BA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80369" y="1603332"/>
            <a:ext cx="8164926" cy="4949868"/>
          </a:xfrm>
          <a:ln>
            <a:noFill/>
          </a:ln>
        </p:spPr>
        <p:txBody>
          <a:bodyPr/>
          <a:lstStyle/>
          <a:p>
            <a:pPr marL="319088" lvl="2" indent="-319088" eaLnBrk="1" hangingPunct="1">
              <a:lnSpc>
                <a:spcPct val="90000"/>
              </a:lnSpc>
              <a:spcBef>
                <a:spcPts val="7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Long-term Water Supply Study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Statement of Qualification - review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Professional Services Contract – City Council June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Schedule – 8 to 10 months</a:t>
            </a:r>
          </a:p>
          <a:p>
            <a:pPr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Groundwater Exploration Project</a:t>
            </a:r>
          </a:p>
          <a:p>
            <a:pPr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7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Conservation Ordinance Amendment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Stages</a:t>
            </a:r>
          </a:p>
          <a:p>
            <a:pPr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Unified Development Code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Low Impact Development</a:t>
            </a:r>
            <a:endParaRPr lang="en-US" sz="270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Public Works Community Liaison 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Public outreach and education programs </a:t>
            </a:r>
          </a:p>
          <a:p>
            <a:pPr marL="1395412" lvl="3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Water and electric conservation; Recycling</a:t>
            </a:r>
          </a:p>
          <a:p>
            <a:pPr marL="938212" lvl="2" indent="-342900" eaLnBrk="1" hangingPunct="1">
              <a:lnSpc>
                <a:spcPct val="90000"/>
              </a:lnSpc>
              <a:buClrTx/>
              <a:buSzTx/>
              <a:buFontTx/>
              <a:buChar char="-"/>
            </a:pPr>
            <a:r>
              <a:rPr lang="en-US" sz="210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New full-time position – FY 2026 budget</a:t>
            </a:r>
          </a:p>
        </p:txBody>
      </p:sp>
    </p:spTree>
    <p:extLst>
      <p:ext uri="{BB962C8B-B14F-4D97-AF65-F5344CB8AC3E}">
        <p14:creationId xmlns:p14="http://schemas.microsoft.com/office/powerpoint/2010/main" val="4049456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77713-72CF-D322-C8E5-500D36EA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4449F2-586E-2766-B4EF-2CFCF9AD2B33}"/>
              </a:ext>
            </a:extLst>
          </p:cNvPr>
          <p:cNvSpPr txBox="1"/>
          <p:nvPr/>
        </p:nvSpPr>
        <p:spPr>
          <a:xfrm>
            <a:off x="2827284" y="157166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A green and white flyer with text and images&#10;&#10;AI-generated content may be incorrect.">
            <a:extLst>
              <a:ext uri="{FF2B5EF4-FFF2-40B4-BE49-F238E27FC236}">
                <a16:creationId xmlns:a16="http://schemas.microsoft.com/office/drawing/2014/main" id="{72A019DF-B5E7-8E1E-9C01-0B5E2F2F0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63" y="270909"/>
            <a:ext cx="9474273" cy="631618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7501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EC1CA-EA72-4E2B-B885-660B1BE2A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2867D8-39A3-7D38-1F16-C52F9A41B694}"/>
              </a:ext>
            </a:extLst>
          </p:cNvPr>
          <p:cNvSpPr txBox="1"/>
          <p:nvPr/>
        </p:nvSpPr>
        <p:spPr>
          <a:xfrm>
            <a:off x="2827284" y="157166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4B62-F6B9-C5E6-10D7-C7981FA88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863" y="270909"/>
            <a:ext cx="9474273" cy="631618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A close up of water&#10;&#10;AI-generated content may be incorrect.">
            <a:extLst>
              <a:ext uri="{FF2B5EF4-FFF2-40B4-BE49-F238E27FC236}">
                <a16:creationId xmlns:a16="http://schemas.microsoft.com/office/drawing/2014/main" id="{4359DF38-A784-80E8-80B9-F392BAD9E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water&#10;&#10;AI-generated content may be incorrect.">
            <a:extLst>
              <a:ext uri="{FF2B5EF4-FFF2-40B4-BE49-F238E27FC236}">
                <a16:creationId xmlns:a16="http://schemas.microsoft.com/office/drawing/2014/main" id="{71CC61ED-0C42-4AB0-F43B-4ADD0ECF5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8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ck on a table&#10;&#10;AI-generated content may be incorrect.">
            <a:extLst>
              <a:ext uri="{FF2B5EF4-FFF2-40B4-BE49-F238E27FC236}">
                <a16:creationId xmlns:a16="http://schemas.microsoft.com/office/drawing/2014/main" id="{64BB33A9-8E27-F0C4-70DC-48F1F9DB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1311898"/>
            <a:ext cx="5854700" cy="4391025"/>
          </a:xfrm>
          <a:prstGeom prst="rect">
            <a:avLst/>
          </a:prstGeom>
        </p:spPr>
      </p:pic>
      <p:pic>
        <p:nvPicPr>
          <p:cNvPr id="5" name="Picture 4" descr="A piece of paper on a table&#10;&#10;AI-generated content may be incorrect.">
            <a:extLst>
              <a:ext uri="{FF2B5EF4-FFF2-40B4-BE49-F238E27FC236}">
                <a16:creationId xmlns:a16="http://schemas.microsoft.com/office/drawing/2014/main" id="{BC48BA26-B10B-7584-89E2-8BC450FE2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"/>
            <a:ext cx="5968999" cy="4476750"/>
          </a:xfrm>
          <a:prstGeom prst="rect">
            <a:avLst/>
          </a:prstGeom>
        </p:spPr>
      </p:pic>
      <p:pic>
        <p:nvPicPr>
          <p:cNvPr id="7" name="Picture 6" descr="A pair of rocks on a table">
            <a:extLst>
              <a:ext uri="{FF2B5EF4-FFF2-40B4-BE49-F238E27FC236}">
                <a16:creationId xmlns:a16="http://schemas.microsoft.com/office/drawing/2014/main" id="{A766E551-5E40-57FE-ADD9-2CEFC6DDC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0248" y="2729159"/>
            <a:ext cx="3408378" cy="45445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5EA70-F197-ACAB-705D-0E4F0D1DDA6B}"/>
              </a:ext>
            </a:extLst>
          </p:cNvPr>
          <p:cNvSpPr txBox="1"/>
          <p:nvPr/>
        </p:nvSpPr>
        <p:spPr>
          <a:xfrm>
            <a:off x="852865" y="242249"/>
            <a:ext cx="420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What is an Aquifer ?</a:t>
            </a:r>
          </a:p>
        </p:txBody>
      </p:sp>
      <p:pic>
        <p:nvPicPr>
          <p:cNvPr id="2" name="Picture 1" descr="A collage of different types of rocks&#10;&#10;AI-generated content may be incorrect.">
            <a:extLst>
              <a:ext uri="{FF2B5EF4-FFF2-40B4-BE49-F238E27FC236}">
                <a16:creationId xmlns:a16="http://schemas.microsoft.com/office/drawing/2014/main" id="{DD5A0BD3-BB27-00CE-FF10-12DE97CDD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18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98AC28-5021-CD25-56E0-34578723A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230" y="310303"/>
            <a:ext cx="10126494" cy="623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46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AC154A-279D-796B-00C0-3A22A14B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38" y="500006"/>
            <a:ext cx="9965988" cy="59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8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030E1-F194-3F7A-EBAD-5C2084D54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2F70ED7-9547-0614-CC4A-7F00CFFF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5" name="TextBox 2">
            <a:extLst>
              <a:ext uri="{FF2B5EF4-FFF2-40B4-BE49-F238E27FC236}">
                <a16:creationId xmlns:a16="http://schemas.microsoft.com/office/drawing/2014/main" id="{FB79F1F9-E28B-6652-77DB-8006BF869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7861217"/>
              </p:ext>
            </p:extLst>
          </p:nvPr>
        </p:nvGraphicFramePr>
        <p:xfrm>
          <a:off x="704335" y="213331"/>
          <a:ext cx="10095469" cy="6281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05A8C9DB-F23C-3C36-94D1-E46F95A7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49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0F53B-EF3C-413F-94A0-B98EB70CC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44" y="0"/>
            <a:ext cx="10252752" cy="67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372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48E05B-393A-3291-CFF2-238A2ACCE192}"/>
              </a:ext>
            </a:extLst>
          </p:cNvPr>
          <p:cNvSpPr txBox="1"/>
          <p:nvPr/>
        </p:nvSpPr>
        <p:spPr>
          <a:xfrm>
            <a:off x="2347483" y="636104"/>
            <a:ext cx="770166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u="sng"/>
              <a:t>Terms and Administrative Framework</a:t>
            </a:r>
          </a:p>
          <a:p>
            <a:pPr algn="ctr"/>
            <a:endParaRPr lang="en-US" sz="32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Texas Constitution Article XVI Sec.59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Texas Water Code Chapter 36 &amp; 35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GCD Management Plan &amp; Rules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Groundwater Management Area –GMA7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Desired Future Conditions -DFC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Modeled Available Groundwater –MAG</a:t>
            </a: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062019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calculator and data">
            <a:extLst>
              <a:ext uri="{FF2B5EF4-FFF2-40B4-BE49-F238E27FC236}">
                <a16:creationId xmlns:a16="http://schemas.microsoft.com/office/drawing/2014/main" id="{CBE860DF-59D6-4EF2-120C-8A8B81B5B2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9"/>
          <a:stretch/>
        </p:blipFill>
        <p:spPr>
          <a:xfrm>
            <a:off x="1127824" y="1145033"/>
            <a:ext cx="2469815" cy="4583683"/>
          </a:xfrm>
          <a:prstGeom prst="rect">
            <a:avLst/>
          </a:prstGeom>
        </p:spPr>
      </p:pic>
      <p:pic>
        <p:nvPicPr>
          <p:cNvPr id="7" name="Content Placeholder 6" descr="A diagram of a soil layer&#10;&#10;Description automatically generated">
            <a:extLst>
              <a:ext uri="{FF2B5EF4-FFF2-40B4-BE49-F238E27FC236}">
                <a16:creationId xmlns:a16="http://schemas.microsoft.com/office/drawing/2014/main" id="{178FDC5B-8998-259D-BA39-F050507FC5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62" y="301844"/>
            <a:ext cx="6568714" cy="4957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F8AB38-EB22-C8AC-D38C-1E4DBA7095A1}"/>
              </a:ext>
            </a:extLst>
          </p:cNvPr>
          <p:cNvSpPr txBox="1"/>
          <p:nvPr/>
        </p:nvSpPr>
        <p:spPr>
          <a:xfrm>
            <a:off x="5066675" y="5728716"/>
            <a:ext cx="6416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If you understand managing money, you </a:t>
            </a:r>
          </a:p>
          <a:p>
            <a:r>
              <a:rPr lang="en-US" sz="2800"/>
              <a:t>understand groundwater management </a:t>
            </a:r>
          </a:p>
        </p:txBody>
      </p:sp>
    </p:spTree>
    <p:extLst>
      <p:ext uri="{BB962C8B-B14F-4D97-AF65-F5344CB8AC3E}">
        <p14:creationId xmlns:p14="http://schemas.microsoft.com/office/powerpoint/2010/main" val="3670733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1BFDF4-D473-F826-5A79-E79782EC74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1000" b="0" i="0" u="none" strike="noStrike" baseline="0">
              <a:latin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5" name="Content Placeholder 4" descr="A graph of a number of water levels&#10;&#10;Description automatically generated with medium confidence">
            <a:extLst>
              <a:ext uri="{FF2B5EF4-FFF2-40B4-BE49-F238E27FC236}">
                <a16:creationId xmlns:a16="http://schemas.microsoft.com/office/drawing/2014/main" id="{9E77DE90-6085-38E8-E6E2-748DEA66B8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67" y="117007"/>
            <a:ext cx="6908608" cy="6623985"/>
          </a:xfrm>
        </p:spPr>
      </p:pic>
    </p:spTree>
    <p:extLst>
      <p:ext uri="{BB962C8B-B14F-4D97-AF65-F5344CB8AC3E}">
        <p14:creationId xmlns:p14="http://schemas.microsoft.com/office/powerpoint/2010/main" val="3687857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00C07-3FDB-057E-E5E7-EF5DED14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69" y="132841"/>
            <a:ext cx="7484453" cy="65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9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AFC927-173C-3FC7-F73E-FB1C6842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B79BA-5F4E-FE55-F1CD-AA6303958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43" y="47452"/>
            <a:ext cx="10621455" cy="6858373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4EC721-1C06-81C3-5BEF-1901942C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5719" cy="81320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6C3-DCBB-9BC1-A42C-7A8AF1DE7B1D}"/>
              </a:ext>
            </a:extLst>
          </p:cNvPr>
          <p:cNvSpPr txBox="1"/>
          <p:nvPr/>
        </p:nvSpPr>
        <p:spPr>
          <a:xfrm>
            <a:off x="134942" y="725699"/>
            <a:ext cx="12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12000+ Wells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120+ Monitor Wells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3EFE52-8636-91AD-011B-5CB68AD02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60" y="4858386"/>
            <a:ext cx="2666152" cy="19996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4A5161-FE35-D9A3-C0A7-89770688F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783" y="2442517"/>
            <a:ext cx="7156615" cy="441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30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2C2D201-0DEF-035B-CEDE-3E0507656FD7}"/>
              </a:ext>
            </a:extLst>
          </p:cNvPr>
          <p:cNvSpPr txBox="1"/>
          <p:nvPr/>
        </p:nvSpPr>
        <p:spPr>
          <a:xfrm>
            <a:off x="2416414" y="1844198"/>
            <a:ext cx="166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Edwards-Trinity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4C4F2-31C0-1FD3-728E-604A195459FA}"/>
              </a:ext>
            </a:extLst>
          </p:cNvPr>
          <p:cNvSpPr txBox="1"/>
          <p:nvPr/>
        </p:nvSpPr>
        <p:spPr>
          <a:xfrm>
            <a:off x="8035196" y="184419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Ellenburger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B110D5-4E56-8856-9416-8416F33B828B}"/>
              </a:ext>
            </a:extLst>
          </p:cNvPr>
          <p:cNvSpPr txBox="1"/>
          <p:nvPr/>
        </p:nvSpPr>
        <p:spPr>
          <a:xfrm>
            <a:off x="4997040" y="757618"/>
            <a:ext cx="159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Water Levels</a:t>
            </a:r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09F70253-FDFB-B184-7FF8-1198C1DD5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59" y="2233567"/>
            <a:ext cx="5527560" cy="3706465"/>
          </a:xfrm>
          <a:prstGeom prst="rect">
            <a:avLst/>
          </a:prstGeom>
        </p:spPr>
      </p:pic>
      <p:pic>
        <p:nvPicPr>
          <p:cNvPr id="12" name="Picture 11" descr="A screenshot of a graph&#10;&#10;AI-generated content may be incorrect.">
            <a:extLst>
              <a:ext uri="{FF2B5EF4-FFF2-40B4-BE49-F238E27FC236}">
                <a16:creationId xmlns:a16="http://schemas.microsoft.com/office/drawing/2014/main" id="{6C1BEB57-801B-E425-8AD9-A371E008C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1" y="2213530"/>
            <a:ext cx="5794033" cy="37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32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2C2D201-0DEF-035B-CEDE-3E0507656FD7}"/>
              </a:ext>
            </a:extLst>
          </p:cNvPr>
          <p:cNvSpPr txBox="1"/>
          <p:nvPr/>
        </p:nvSpPr>
        <p:spPr>
          <a:xfrm>
            <a:off x="2036698" y="317814"/>
            <a:ext cx="282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Base Flow and Spring Flow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04C4F2-31C0-1FD3-728E-604A195459FA}"/>
              </a:ext>
            </a:extLst>
          </p:cNvPr>
          <p:cNvSpPr txBox="1"/>
          <p:nvPr/>
        </p:nvSpPr>
        <p:spPr>
          <a:xfrm>
            <a:off x="7994285" y="1631376"/>
            <a:ext cx="228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Production Reporting</a:t>
            </a:r>
          </a:p>
        </p:txBody>
      </p:sp>
      <p:pic>
        <p:nvPicPr>
          <p:cNvPr id="1028" name="Picture 4" descr="Park Pick: Along the River in Blanco|January/February 2017| TPW magazine">
            <a:extLst>
              <a:ext uri="{FF2B5EF4-FFF2-40B4-BE49-F238E27FC236}">
                <a16:creationId xmlns:a16="http://schemas.microsoft.com/office/drawing/2014/main" id="{4F331D4B-FD0A-EC30-F7B4-4956D40E21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7" y="1028257"/>
            <a:ext cx="6490354" cy="42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meter&#10;&#10;Description automatically generated">
            <a:extLst>
              <a:ext uri="{FF2B5EF4-FFF2-40B4-BE49-F238E27FC236}">
                <a16:creationId xmlns:a16="http://schemas.microsoft.com/office/drawing/2014/main" id="{1E8D5EA0-41D4-5233-5469-87D9826E0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94" y="2341819"/>
            <a:ext cx="5706629" cy="42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404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water levels&#10;&#10;AI-generated content may be incorrect.">
            <a:extLst>
              <a:ext uri="{FF2B5EF4-FFF2-40B4-BE49-F238E27FC236}">
                <a16:creationId xmlns:a16="http://schemas.microsoft.com/office/drawing/2014/main" id="{CFBF74B1-4E6E-BF35-8CFE-FECA97E89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09" y="-285750"/>
            <a:ext cx="6514526" cy="5107981"/>
          </a:xfrm>
          <a:prstGeom prst="rect">
            <a:avLst/>
          </a:prstGeom>
        </p:spPr>
      </p:pic>
      <p:pic>
        <p:nvPicPr>
          <p:cNvPr id="10" name="Picture 9" descr="A map of water levels&#10;&#10;AI-generated content may be incorrect.">
            <a:extLst>
              <a:ext uri="{FF2B5EF4-FFF2-40B4-BE49-F238E27FC236}">
                <a16:creationId xmlns:a16="http://schemas.microsoft.com/office/drawing/2014/main" id="{1444BC45-1C62-41FF-2C10-5B73251A4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35" y="2513348"/>
            <a:ext cx="6306565" cy="4984150"/>
          </a:xfrm>
          <a:prstGeom prst="rect">
            <a:avLst/>
          </a:prstGeom>
        </p:spPr>
      </p:pic>
      <p:pic>
        <p:nvPicPr>
          <p:cNvPr id="6" name="Content Placeholder 5" descr="A map of a river&#10;&#10;AI-generated content may be incorrect.">
            <a:extLst>
              <a:ext uri="{FF2B5EF4-FFF2-40B4-BE49-F238E27FC236}">
                <a16:creationId xmlns:a16="http://schemas.microsoft.com/office/drawing/2014/main" id="{8144BCA2-6D37-54F0-227B-872244609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996"/>
            <a:ext cx="6692619" cy="43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74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0B38C2FD-F8FE-8ACC-1741-CD361736B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179FD9D-3FDF-6F1D-CDA8-66604C871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299" y="0"/>
            <a:ext cx="8153400" cy="638313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sz="4000"/>
            </a:br>
            <a:r>
              <a:rPr lang="en-US" sz="4000"/>
              <a:t>Historical Rainfall:  1877-2025</a:t>
            </a:r>
          </a:p>
        </p:txBody>
      </p:sp>
      <p:pic>
        <p:nvPicPr>
          <p:cNvPr id="4" name="Picture 3" descr="A graph showing the weather forecast&#10;&#10;AI-generated content may be incorrect.">
            <a:extLst>
              <a:ext uri="{FF2B5EF4-FFF2-40B4-BE49-F238E27FC236}">
                <a16:creationId xmlns:a16="http://schemas.microsoft.com/office/drawing/2014/main" id="{C587ADDF-E521-9065-B80D-6D4AA4AEC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1" y="0"/>
            <a:ext cx="10467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71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CF6BE-67F7-69C7-7BF4-2AD2772A2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0F38C3A-3472-260C-C474-A028CB73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707424-41AD-D5BD-7597-B683004B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 poster with text and numbers&#10;&#10;AI-generated content may be incorrect.">
            <a:extLst>
              <a:ext uri="{FF2B5EF4-FFF2-40B4-BE49-F238E27FC236}">
                <a16:creationId xmlns:a16="http://schemas.microsoft.com/office/drawing/2014/main" id="{7465D161-17EA-A980-047D-0287CF592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95" y="128530"/>
            <a:ext cx="5084706" cy="6610121"/>
          </a:xfrm>
          <a:prstGeom prst="rect">
            <a:avLst/>
          </a:prstGeom>
        </p:spPr>
      </p:pic>
      <p:pic>
        <p:nvPicPr>
          <p:cNvPr id="29" name="Picture 28" descr="A poster with two tiki statues and flowers&#10;&#10;AI-generated content may be incorrect.">
            <a:extLst>
              <a:ext uri="{FF2B5EF4-FFF2-40B4-BE49-F238E27FC236}">
                <a16:creationId xmlns:a16="http://schemas.microsoft.com/office/drawing/2014/main" id="{1566F02D-452F-3D44-5012-4C17AE071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225" y="77864"/>
            <a:ext cx="3268682" cy="32595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53641A-F1C5-5CBD-0791-A21218D69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635" y="3504684"/>
            <a:ext cx="3263862" cy="32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25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1C231C-62E9-FC6E-F95C-803BD881143D}"/>
              </a:ext>
            </a:extLst>
          </p:cNvPr>
          <p:cNvSpPr txBox="1"/>
          <p:nvPr/>
        </p:nvSpPr>
        <p:spPr>
          <a:xfrm>
            <a:off x="705675" y="5497882"/>
            <a:ext cx="1109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Drought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63FC5-1A0D-FF49-C75E-695698141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626" y="644652"/>
            <a:ext cx="5981929" cy="46223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00A324-BB8B-9C7A-C087-CA917F73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06" y="644651"/>
            <a:ext cx="562128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86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1BFDF4-D473-F826-5A79-E79782EC74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sz="1000" b="0" i="0" u="none" strike="noStrike" baseline="0">
              <a:latin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6340-8416-FEB0-980F-C53A4AEDF8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pril 2025 Palmer Hydrological Drought Index">
            <a:extLst>
              <a:ext uri="{FF2B5EF4-FFF2-40B4-BE49-F238E27FC236}">
                <a16:creationId xmlns:a16="http://schemas.microsoft.com/office/drawing/2014/main" id="{6A17A14E-57F1-204D-3060-3F915D4C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450" y="-19896"/>
            <a:ext cx="9439084" cy="689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99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water levels&#10;&#10;AI-generated content may be incorrect.">
            <a:extLst>
              <a:ext uri="{FF2B5EF4-FFF2-40B4-BE49-F238E27FC236}">
                <a16:creationId xmlns:a16="http://schemas.microsoft.com/office/drawing/2014/main" id="{6A9CCA21-1747-DD92-CB15-8AE14D41DC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305666"/>
            <a:ext cx="8829675" cy="59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6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36D3-4AB7-FBE6-E42B-CFB990E57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`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6FA41-2C97-B53C-5F31-059CE4BFA1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sz="2400"/>
              <a:t>Drought Tolerant Plants</a:t>
            </a:r>
          </a:p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FB7D1-6DBE-4469-A94C-B461C31FE2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/>
              <a:t>Irrigation Efficiency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E424A-ED4D-D2E7-58C6-2A4AB94B6250}"/>
              </a:ext>
            </a:extLst>
          </p:cNvPr>
          <p:cNvSpPr txBox="1"/>
          <p:nvPr/>
        </p:nvSpPr>
        <p:spPr>
          <a:xfrm>
            <a:off x="3943927" y="845040"/>
            <a:ext cx="4030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Conservation is Key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CA67D-EB66-A3D4-988A-9BA48586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10" y="3124903"/>
            <a:ext cx="515155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934BE-35D7-113A-C26E-D62E4A82D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936" y="3124903"/>
            <a:ext cx="4914676" cy="34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25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36D3-4AB7-FBE6-E42B-CFB990E5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97824" cy="952687"/>
          </a:xfrm>
        </p:spPr>
        <p:txBody>
          <a:bodyPr>
            <a:normAutofit/>
          </a:bodyPr>
          <a:lstStyle/>
          <a:p>
            <a:pPr algn="ct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2400" spc="50">
                <a:latin typeface="+mn-lt"/>
                <a:ea typeface="+mn-ea"/>
                <a:cs typeface="+mn-cs"/>
              </a:rPr>
              <a:t>Rainwater Catchment/ Collection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489E00-BE56-3F99-79D3-26EECCE5AA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81198"/>
            <a:ext cx="5181600" cy="3240191"/>
          </a:xfrm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71F5D3D-61C9-02FF-FA79-E326ABA4DD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183555"/>
            <a:ext cx="5181600" cy="363547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504595-A2DE-9C60-4C42-8923AE64BCA6}"/>
              </a:ext>
            </a:extLst>
          </p:cNvPr>
          <p:cNvSpPr txBox="1"/>
          <p:nvPr/>
        </p:nvSpPr>
        <p:spPr>
          <a:xfrm>
            <a:off x="6019800" y="486815"/>
            <a:ext cx="49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Repair leaking plumbing fixtures and pipes</a:t>
            </a:r>
          </a:p>
        </p:txBody>
      </p:sp>
    </p:spTree>
    <p:extLst>
      <p:ext uri="{BB962C8B-B14F-4D97-AF65-F5344CB8AC3E}">
        <p14:creationId xmlns:p14="http://schemas.microsoft.com/office/powerpoint/2010/main" val="2907803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E0BD6-802F-EB84-5A85-4B56E815A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" y="110776"/>
            <a:ext cx="12192000" cy="5245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D87409-96D0-A6D5-FFC5-0C9973457E64}"/>
              </a:ext>
            </a:extLst>
          </p:cNvPr>
          <p:cNvSpPr txBox="1"/>
          <p:nvPr/>
        </p:nvSpPr>
        <p:spPr>
          <a:xfrm>
            <a:off x="1211385" y="5653426"/>
            <a:ext cx="89173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/>
              <a:t>Website: www.hcuwcd.org</a:t>
            </a:r>
          </a:p>
        </p:txBody>
      </p:sp>
    </p:spTree>
    <p:extLst>
      <p:ext uri="{BB962C8B-B14F-4D97-AF65-F5344CB8AC3E}">
        <p14:creationId xmlns:p14="http://schemas.microsoft.com/office/powerpoint/2010/main" val="8052179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92" name="Rectangle 15391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FBC17-CB9B-5F5B-8C6B-8DEDEF223392}"/>
              </a:ext>
            </a:extLst>
          </p:cNvPr>
          <p:cNvSpPr txBox="1">
            <a:spLocks/>
          </p:cNvSpPr>
          <p:nvPr/>
        </p:nvSpPr>
        <p:spPr bwMode="auto">
          <a:xfrm>
            <a:off x="1198181" y="560881"/>
            <a:ext cx="9795638" cy="1114380"/>
          </a:xfrm>
          <a:prstGeom prst="rect">
            <a:avLst/>
          </a:prstGeo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5200">
                <a:solidFill>
                  <a:schemeClr val="tx1"/>
                </a:solidFill>
              </a:rPr>
              <a:t>Q&amp;A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198181" y="1839595"/>
            <a:ext cx="9795638" cy="9431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Coffee with the City Manager</a:t>
            </a:r>
          </a:p>
        </p:txBody>
      </p:sp>
      <p:pic>
        <p:nvPicPr>
          <p:cNvPr id="6" name="Picture 5" descr="3D black question marks with one yellow question mark">
            <a:extLst>
              <a:ext uri="{FF2B5EF4-FFF2-40B4-BE49-F238E27FC236}">
                <a16:creationId xmlns:a16="http://schemas.microsoft.com/office/drawing/2014/main" id="{E468B0F6-78E9-E64B-F7B2-80DCEC175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1" y="1848151"/>
            <a:ext cx="12188952" cy="4300402"/>
          </a:xfrm>
          <a:prstGeom prst="rect">
            <a:avLst/>
          </a:prstGeom>
          <a:solidFill>
            <a:schemeClr val="bg2"/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0FF966-1491-CF13-AA56-7E793C1E43C2}"/>
              </a:ext>
            </a:extLst>
          </p:cNvPr>
          <p:cNvGrpSpPr/>
          <p:nvPr/>
        </p:nvGrpSpPr>
        <p:grpSpPr>
          <a:xfrm>
            <a:off x="0" y="138546"/>
            <a:ext cx="7269018" cy="1536716"/>
            <a:chOff x="504773" y="1160005"/>
            <a:chExt cx="7066828" cy="180072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6CCB320-4FEE-7E8C-F6BF-563F8C464236}"/>
                </a:ext>
              </a:extLst>
            </p:cNvPr>
            <p:cNvSpPr/>
            <p:nvPr/>
          </p:nvSpPr>
          <p:spPr>
            <a:xfrm>
              <a:off x="504773" y="1160005"/>
              <a:ext cx="7066828" cy="1800720"/>
            </a:xfrm>
            <a:prstGeom prst="roundRect">
              <a:avLst/>
            </a:prstGeom>
            <a:solidFill>
              <a:srgbClr val="7A131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4B7ABF8-F4D6-CB59-536C-E1A1C0B6EE8C}"/>
                </a:ext>
              </a:extLst>
            </p:cNvPr>
            <p:cNvSpPr txBox="1"/>
            <p:nvPr/>
          </p:nvSpPr>
          <p:spPr>
            <a:xfrm>
              <a:off x="592677" y="1247909"/>
              <a:ext cx="6891020" cy="16249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7109" tIns="0" rIns="267109" bIns="0" numCol="1" spcCol="1270" anchor="ctr" anchorCtr="0">
              <a:noAutofit/>
            </a:bodyPr>
            <a:lstStyle/>
            <a:p>
              <a:pPr marL="0" lvl="0" indent="0" algn="l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200" kern="1200"/>
                <a:t>Q&amp;A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184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E4008-4E6D-2D71-968F-6E4A6DDBB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613D36-7BE7-C37A-EA3F-3FDB2DE7F80F}"/>
              </a:ext>
            </a:extLst>
          </p:cNvPr>
          <p:cNvSpPr txBox="1"/>
          <p:nvPr/>
        </p:nvSpPr>
        <p:spPr>
          <a:xfrm>
            <a:off x="2827284" y="1571663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15365" name="TextBox 3">
            <a:extLst>
              <a:ext uri="{FF2B5EF4-FFF2-40B4-BE49-F238E27FC236}">
                <a16:creationId xmlns:a16="http://schemas.microsoft.com/office/drawing/2014/main" id="{A6906B7E-4575-2798-AF2F-1E03AA8D2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028278"/>
              </p:ext>
            </p:extLst>
          </p:nvPr>
        </p:nvGraphicFramePr>
        <p:xfrm>
          <a:off x="677125" y="880432"/>
          <a:ext cx="9798908" cy="5333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1DDDE44F-3111-AAE1-B346-B747CDA96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0111" y="242590"/>
            <a:ext cx="2068399" cy="213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56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BC17-CB9B-5F5B-8C6B-8DEDEF223392}"/>
              </a:ext>
            </a:extLst>
          </p:cNvPr>
          <p:cNvSpPr txBox="1">
            <a:spLocks/>
          </p:cNvSpPr>
          <p:nvPr/>
        </p:nvSpPr>
        <p:spPr bwMode="auto">
          <a:xfrm>
            <a:off x="2019300" y="272507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/>
            <a:r>
              <a:rPr lang="en-US" sz="3600">
                <a:solidFill>
                  <a:srgbClr val="7A1315"/>
                </a:solidFill>
              </a:rPr>
              <a:t>Next Coffee With the City manager</a:t>
            </a:r>
          </a:p>
        </p:txBody>
      </p:sp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AED91928-345F-F175-72B7-D5BA64372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558" y="385849"/>
            <a:ext cx="9356884" cy="2339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FF8F37-2565-007D-844E-71928C74EA7F}"/>
              </a:ext>
            </a:extLst>
          </p:cNvPr>
          <p:cNvSpPr/>
          <p:nvPr/>
        </p:nvSpPr>
        <p:spPr>
          <a:xfrm>
            <a:off x="638226" y="3694047"/>
            <a:ext cx="109155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Wednesday, June 11</a:t>
            </a:r>
          </a:p>
        </p:txBody>
      </p:sp>
    </p:spTree>
    <p:extLst>
      <p:ext uri="{BB962C8B-B14F-4D97-AF65-F5344CB8AC3E}">
        <p14:creationId xmlns:p14="http://schemas.microsoft.com/office/powerpoint/2010/main" val="331702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09CDA-14AD-8AD4-8D13-6124DCEEC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BE59F5F-48E9-907B-8CFA-3C65514C5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EC27843-CB08-712D-DC40-49720026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oster for a swimming event&#10;&#10;AI-generated content may be incorrect.">
            <a:extLst>
              <a:ext uri="{FF2B5EF4-FFF2-40B4-BE49-F238E27FC236}">
                <a16:creationId xmlns:a16="http://schemas.microsoft.com/office/drawing/2014/main" id="{7612FC38-38F9-1D17-2F99-E1D6EC394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77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DD2ADE-CD1F-CE2F-A34B-3CB1CAABB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65CA4E77-D92D-FCA0-F2C4-5519AA0F0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EFEE033-0E40-BE95-1CC1-475A9CC5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F6657828-3F36-BFA3-1C2C-173B54C29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20" y="213853"/>
            <a:ext cx="6467475" cy="2390775"/>
          </a:xfrm>
          <a:prstGeom prst="rect">
            <a:avLst/>
          </a:prstGeom>
        </p:spPr>
      </p:pic>
      <p:pic>
        <p:nvPicPr>
          <p:cNvPr id="3" name="Picture 2" descr="A person in a blue dress&#10;&#10;AI-generated content may be incorrect.">
            <a:extLst>
              <a:ext uri="{FF2B5EF4-FFF2-40B4-BE49-F238E27FC236}">
                <a16:creationId xmlns:a16="http://schemas.microsoft.com/office/drawing/2014/main" id="{CE167770-7D29-6BC9-4911-5B704EF2C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374" y="4296349"/>
            <a:ext cx="6594167" cy="2203831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88D350-EC2C-174A-886A-3B784AD0F4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44" r="4980" b="10390"/>
          <a:stretch/>
        </p:blipFill>
        <p:spPr>
          <a:xfrm>
            <a:off x="1306192" y="2734421"/>
            <a:ext cx="6592572" cy="12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6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F370DD-BFFD-FE3D-74E4-0CBD06B9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F53AFBE-36B0-8EB2-C11C-6212B0E4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2FB040C-0E59-7FDA-0202-89AF8DA7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fireworks in the sky&#10;&#10;AI-generated content may be incorrect.">
            <a:extLst>
              <a:ext uri="{FF2B5EF4-FFF2-40B4-BE49-F238E27FC236}">
                <a16:creationId xmlns:a16="http://schemas.microsoft.com/office/drawing/2014/main" id="{D132133A-EA17-1732-B770-12BC8F7B6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88" y="364704"/>
            <a:ext cx="7492617" cy="62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59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131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9C90C7-A82B-C42E-6C67-849D067A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83CFA69-2D8A-FDBE-0517-9E03BED0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632" y="242590"/>
            <a:ext cx="2220878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A52072-DC1F-7664-D812-7C227851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7027" y="242590"/>
            <a:ext cx="2291483" cy="2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group of kids holding hands&#10;&#10;AI-generated content may be incorrect.">
            <a:extLst>
              <a:ext uri="{FF2B5EF4-FFF2-40B4-BE49-F238E27FC236}">
                <a16:creationId xmlns:a16="http://schemas.microsoft.com/office/drawing/2014/main" id="{5072F847-897B-EE79-1116-20E9F68B0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711" y="489562"/>
            <a:ext cx="701992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79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edian">
  <a:themeElements>
    <a:clrScheme name="Custom 3">
      <a:dk1>
        <a:srgbClr val="215E15"/>
      </a:dk1>
      <a:lt1>
        <a:sysClr val="window" lastClr="FFFFFF"/>
      </a:lt1>
      <a:dk2>
        <a:srgbClr val="7C0000"/>
      </a:dk2>
      <a:lt2>
        <a:srgbClr val="D6ECFF"/>
      </a:lt2>
      <a:accent1>
        <a:srgbClr val="215E15"/>
      </a:accent1>
      <a:accent2>
        <a:srgbClr val="E8D9AA"/>
      </a:accent2>
      <a:accent3>
        <a:srgbClr val="E8D9A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rgbClr val="215E15"/>
    </a:dk1>
    <a:lt1>
      <a:sysClr val="window" lastClr="FFFFFF"/>
    </a:lt1>
    <a:dk2>
      <a:srgbClr val="7C0000"/>
    </a:dk2>
    <a:lt2>
      <a:srgbClr val="D6ECFF"/>
    </a:lt2>
    <a:accent1>
      <a:srgbClr val="215E15"/>
    </a:accent1>
    <a:accent2>
      <a:srgbClr val="E8D9AA"/>
    </a:accent2>
    <a:accent3>
      <a:srgbClr val="E8D9A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AnalogousFromDarkSeedLeftStep">
    <a:dk1>
      <a:srgbClr val="000000"/>
    </a:dk1>
    <a:lt1>
      <a:srgbClr val="FFFFFF"/>
    </a:lt1>
    <a:dk2>
      <a:srgbClr val="1C2732"/>
    </a:dk2>
    <a:lt2>
      <a:srgbClr val="F0F3F1"/>
    </a:lt2>
    <a:accent1>
      <a:srgbClr val="C44CB3"/>
    </a:accent1>
    <a:accent2>
      <a:srgbClr val="903AB2"/>
    </a:accent2>
    <a:accent3>
      <a:srgbClr val="714CC4"/>
    </a:accent3>
    <a:accent4>
      <a:srgbClr val="3D4AB3"/>
    </a:accent4>
    <a:accent5>
      <a:srgbClr val="4C8BC4"/>
    </a:accent5>
    <a:accent6>
      <a:srgbClr val="3AABB2"/>
    </a:accent6>
    <a:hlink>
      <a:srgbClr val="3F6DBF"/>
    </a:hlink>
    <a:folHlink>
      <a:srgbClr val="7F7F7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7D4074F487B45B7404F637AD7F4BC" ma:contentTypeVersion="6" ma:contentTypeDescription="Create a new document." ma:contentTypeScope="" ma:versionID="42b9f91dcb4e45779e011a08b62c0bc6">
  <xsd:schema xmlns:xsd="http://www.w3.org/2001/XMLSchema" xmlns:xs="http://www.w3.org/2001/XMLSchema" xmlns:p="http://schemas.microsoft.com/office/2006/metadata/properties" xmlns:ns2="ceafa849-da61-44bf-be3e-478ff75079ec" xmlns:ns3="182add3d-2e56-4060-9b4e-f7286fe514a6" targetNamespace="http://schemas.microsoft.com/office/2006/metadata/properties" ma:root="true" ma:fieldsID="d78b5e3710cf81dd665cbe92462c758a" ns2:_="" ns3:_="">
    <xsd:import namespace="ceafa849-da61-44bf-be3e-478ff75079ec"/>
    <xsd:import namespace="182add3d-2e56-4060-9b4e-f7286fe5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afa849-da61-44bf-be3e-478ff75079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add3d-2e56-4060-9b4e-f7286fe5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82add3d-2e56-4060-9b4e-f7286fe514a6">
      <UserInfo>
        <DisplayName>Karen Kirchner</DisplayName>
        <AccountId>31</AccountId>
        <AccountType/>
      </UserInfo>
      <UserInfo>
        <DisplayName>Michael Erwin</DisplayName>
        <AccountId>76</AccountId>
        <AccountType/>
      </UserInfo>
      <UserInfo>
        <DisplayName>Anna Hudson</DisplayName>
        <AccountId>9</AccountId>
        <AccountType/>
      </UserInfo>
      <UserInfo>
        <DisplayName>David Kellam</DisplayName>
        <AccountId>121</AccountId>
        <AccountType/>
      </UserInfo>
      <UserInfo>
        <DisplayName>Darren Eckhardt</DisplayName>
        <AccountId>69</AccountId>
        <AccountType/>
      </UserInfo>
      <UserInfo>
        <DisplayName>Krista Wareham</DisplayName>
        <AccountId>16</AccountId>
        <AccountType/>
      </UserInfo>
      <UserInfo>
        <DisplayName>Mary Gonzalez</DisplayName>
        <AccountId>88</AccountId>
        <AccountType/>
      </UserInfo>
      <UserInfo>
        <DisplayName>Kim Houy</DisplayName>
        <AccountId>149</AccountId>
        <AccountType/>
      </UserInfo>
      <UserInfo>
        <DisplayName>Nicole Moellering</DisplayName>
        <AccountId>150</AccountId>
        <AccountType/>
      </UserInfo>
      <UserInfo>
        <DisplayName>Adonica Crenwelge</DisplayName>
        <AccountId>151</AccountId>
        <AccountType/>
      </UserInfo>
      <UserInfo>
        <DisplayName>Daisy Schneider</DisplayName>
        <AccountId>152</AccountId>
        <AccountType/>
      </UserInfo>
      <UserInfo>
        <DisplayName>Bridget Flint</DisplayName>
        <AccountId>153</AccountId>
        <AccountType/>
      </UserInfo>
      <UserInfo>
        <DisplayName>Janelle Chapman</DisplayName>
        <AccountId>154</AccountId>
        <AccountType/>
      </UserInfo>
      <UserInfo>
        <DisplayName>Brenda Crenwelge</DisplayName>
        <AccountId>155</AccountId>
        <AccountType/>
      </UserInfo>
      <UserInfo>
        <DisplayName>Frank Stead</DisplayName>
        <AccountId>41</AccountId>
        <AccountType/>
      </UserInfo>
      <UserInfo>
        <DisplayName>Garret Bonn</DisplayName>
        <AccountId>34</AccountId>
        <AccountType/>
      </UserInfo>
      <UserInfo>
        <DisplayName>Lynn Bizzell</DisplayName>
        <AccountId>89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6E6F75F-A7EB-40EE-AF78-FB8F99E804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253B4B-C6F9-415E-8A52-F3E58E241515}">
  <ds:schemaRefs>
    <ds:schemaRef ds:uri="182add3d-2e56-4060-9b4e-f7286fe514a6"/>
    <ds:schemaRef ds:uri="ceafa849-da61-44bf-be3e-478ff75079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27B536-3A37-4EA9-8CA4-D39121C5AB8F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182add3d-2e56-4060-9b4e-f7286fe514a6"/>
    <ds:schemaRef ds:uri="ceafa849-da61-44bf-be3e-478ff75079e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1358</Words>
  <Application>Microsoft Macintosh PowerPoint</Application>
  <PresentationFormat>Widescreen</PresentationFormat>
  <Paragraphs>290</Paragraphs>
  <Slides>58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Aptos</vt:lpstr>
      <vt:lpstr>Aptos Display</vt:lpstr>
      <vt:lpstr>Arial</vt:lpstr>
      <vt:lpstr>Calibri</vt:lpstr>
      <vt:lpstr>Franklin Gothic Medium</vt:lpstr>
      <vt:lpstr>Perpetua</vt:lpstr>
      <vt:lpstr>Times New Roman</vt:lpstr>
      <vt:lpstr>Tw Cen MT</vt:lpstr>
      <vt:lpstr>Wingdings</vt:lpstr>
      <vt:lpstr>Wingdings 2</vt:lpstr>
      <vt:lpstr>Office Theme</vt:lpstr>
      <vt:lpstr>Median</vt:lpstr>
      <vt:lpstr>Coffee with the City Manager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City of Fredericksburg Water Update</vt:lpstr>
      <vt:lpstr>Todays Presentation</vt:lpstr>
      <vt:lpstr>City of Fredericksburg 2024 Rainfall </vt:lpstr>
      <vt:lpstr> Historical Rainfall:  2000-2024</vt:lpstr>
      <vt:lpstr> Historical Rainfall:  2010-2024</vt:lpstr>
      <vt:lpstr>TWDB Aquifer Monitoring</vt:lpstr>
      <vt:lpstr> Knauth Well Field – 30 days </vt:lpstr>
      <vt:lpstr> Knauth Well Field – 1 Year </vt:lpstr>
      <vt:lpstr> Knauth Well Field – Period of Record </vt:lpstr>
      <vt:lpstr> Old SA Rd Well Field – Last 30 days </vt:lpstr>
      <vt:lpstr> Old SA Rd Well Field – 1 Year </vt:lpstr>
      <vt:lpstr> Old SA Rd Well Field – Period of Record </vt:lpstr>
      <vt:lpstr>Residential Water Use vs. Residential Connections</vt:lpstr>
      <vt:lpstr>Water Distribution System Integrity</vt:lpstr>
      <vt:lpstr>Water Conservation Measures</vt:lpstr>
      <vt:lpstr>Current Water Conservation Measures</vt:lpstr>
      <vt:lpstr>Current Water Conservation Measures</vt:lpstr>
      <vt:lpstr>Current Water Conservation Measures</vt:lpstr>
      <vt:lpstr>Current Water Conservation Measures</vt:lpstr>
      <vt:lpstr>Current Water Conservation Measures</vt:lpstr>
      <vt:lpstr>Watering Restrictions</vt:lpstr>
      <vt:lpstr>PowerPoint Presentation</vt:lpstr>
      <vt:lpstr>Future Projects and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Historical Rainfall:  1877-2025</vt:lpstr>
      <vt:lpstr>PowerPoint Presentation</vt:lpstr>
      <vt:lpstr>PowerPoint Presentation</vt:lpstr>
      <vt:lpstr>PowerPoint Presentation</vt:lpstr>
      <vt:lpstr>`</vt:lpstr>
      <vt:lpstr>Rainwater Catchment/ Collection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Improvement Plan – 2013 A 20 year outlook to ensure</dc:title>
  <dc:creator>Lea Feuge</dc:creator>
  <cp:lastModifiedBy>Sean Doerre</cp:lastModifiedBy>
  <cp:revision>2</cp:revision>
  <cp:lastPrinted>2023-03-06T14:11:23Z</cp:lastPrinted>
  <dcterms:created xsi:type="dcterms:W3CDTF">2013-02-20T04:24:38Z</dcterms:created>
  <dcterms:modified xsi:type="dcterms:W3CDTF">2025-05-14T12:49:09Z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0x010100F787D4074F487B45B7404F637AD7F4BC</vt:lpwstr>
  </property>
  <property fmtid="{D5CDD505-2E9C-101B-9397-08002B2CF9AE}" pid="3" name="Order">
    <vt:r8>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</Properties>
</file>