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30"/>
  </p:notesMasterIdLst>
  <p:sldIdLst>
    <p:sldId id="443" r:id="rId5"/>
    <p:sldId id="686" r:id="rId6"/>
    <p:sldId id="642" r:id="rId7"/>
    <p:sldId id="262" r:id="rId8"/>
    <p:sldId id="690" r:id="rId9"/>
    <p:sldId id="263" r:id="rId10"/>
    <p:sldId id="676" r:id="rId11"/>
    <p:sldId id="261" r:id="rId12"/>
    <p:sldId id="685" r:id="rId13"/>
    <p:sldId id="675" r:id="rId14"/>
    <p:sldId id="684" r:id="rId15"/>
    <p:sldId id="682" r:id="rId16"/>
    <p:sldId id="259" r:id="rId17"/>
    <p:sldId id="687" r:id="rId18"/>
    <p:sldId id="260" r:id="rId19"/>
    <p:sldId id="256" r:id="rId20"/>
    <p:sldId id="257" r:id="rId21"/>
    <p:sldId id="258" r:id="rId22"/>
    <p:sldId id="677" r:id="rId23"/>
    <p:sldId id="689" r:id="rId24"/>
    <p:sldId id="678" r:id="rId25"/>
    <p:sldId id="679" r:id="rId26"/>
    <p:sldId id="680" r:id="rId27"/>
    <p:sldId id="681" r:id="rId28"/>
    <p:sldId id="688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EAE7"/>
    <a:srgbClr val="E8E8E8"/>
    <a:srgbClr val="A9C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52DC9-3577-4FD4-BEDF-EE3D242FF84D}" v="156" dt="2024-06-17T15:34:10.577"/>
    <p1510:client id="{4B3A173E-B8B5-405E-B40D-AB9DF7A9AD58}" v="1" dt="2024-06-17T15:37:30.881"/>
    <p1510:client id="{CE74B279-98CC-FF9B-1029-D9165D77E937}" v="1" dt="2024-06-17T18:49:41.526"/>
    <p1510:client id="{D404A90D-1528-3015-EE79-CE817497DB52}" v="39" dt="2024-06-18T15:56:13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Musgrove" userId="S::jmusgrove@fbgtx.org::263c5679-82bd-4fcc-8342-3afe1976972a" providerId="AD" clId="Web-{D404A90D-1528-3015-EE79-CE817497DB52}"/>
    <pc:docChg chg="modSld sldOrd">
      <pc:chgData name="Jan Musgrove" userId="S::jmusgrove@fbgtx.org::263c5679-82bd-4fcc-8342-3afe1976972a" providerId="AD" clId="Web-{D404A90D-1528-3015-EE79-CE817497DB52}" dt="2024-06-18T15:56:13.539" v="37" actId="20577"/>
      <pc:docMkLst>
        <pc:docMk/>
      </pc:docMkLst>
      <pc:sldChg chg="modSp ord">
        <pc:chgData name="Jan Musgrove" userId="S::jmusgrove@fbgtx.org::263c5679-82bd-4fcc-8342-3afe1976972a" providerId="AD" clId="Web-{D404A90D-1528-3015-EE79-CE817497DB52}" dt="2024-06-18T15:55:23.833" v="29" actId="20577"/>
        <pc:sldMkLst>
          <pc:docMk/>
          <pc:sldMk cId="1698318328" sldId="675"/>
        </pc:sldMkLst>
        <pc:spChg chg="mod">
          <ac:chgData name="Jan Musgrove" userId="S::jmusgrove@fbgtx.org::263c5679-82bd-4fcc-8342-3afe1976972a" providerId="AD" clId="Web-{D404A90D-1528-3015-EE79-CE817497DB52}" dt="2024-06-18T15:53:51.579" v="7" actId="20577"/>
          <ac:spMkLst>
            <pc:docMk/>
            <pc:sldMk cId="1698318328" sldId="675"/>
            <ac:spMk id="4" creationId="{EAF21CE2-A464-BE82-E6F1-7777897A5E75}"/>
          </ac:spMkLst>
        </pc:spChg>
        <pc:spChg chg="mod">
          <ac:chgData name="Jan Musgrove" userId="S::jmusgrove@fbgtx.org::263c5679-82bd-4fcc-8342-3afe1976972a" providerId="AD" clId="Web-{D404A90D-1528-3015-EE79-CE817497DB52}" dt="2024-06-18T15:55:23.833" v="29" actId="20577"/>
          <ac:spMkLst>
            <pc:docMk/>
            <pc:sldMk cId="1698318328" sldId="675"/>
            <ac:spMk id="17" creationId="{8B940E70-3C6F-8C70-3893-02A092F8F74D}"/>
          </ac:spMkLst>
        </pc:spChg>
      </pc:sldChg>
      <pc:sldChg chg="modSp ord">
        <pc:chgData name="Jan Musgrove" userId="S::jmusgrove@fbgtx.org::263c5679-82bd-4fcc-8342-3afe1976972a" providerId="AD" clId="Web-{D404A90D-1528-3015-EE79-CE817497DB52}" dt="2024-06-18T15:56:13.539" v="37" actId="20577"/>
        <pc:sldMkLst>
          <pc:docMk/>
          <pc:sldMk cId="2531096261" sldId="682"/>
        </pc:sldMkLst>
        <pc:spChg chg="mod">
          <ac:chgData name="Jan Musgrove" userId="S::jmusgrove@fbgtx.org::263c5679-82bd-4fcc-8342-3afe1976972a" providerId="AD" clId="Web-{D404A90D-1528-3015-EE79-CE817497DB52}" dt="2024-06-18T15:56:13.539" v="37" actId="20577"/>
          <ac:spMkLst>
            <pc:docMk/>
            <pc:sldMk cId="2531096261" sldId="682"/>
            <ac:spMk id="3" creationId="{A72D629E-0949-BC7F-13AB-DA6081E7B8F3}"/>
          </ac:spMkLst>
        </pc:spChg>
      </pc:sldChg>
      <pc:sldChg chg="ord">
        <pc:chgData name="Jan Musgrove" userId="S::jmusgrove@fbgtx.org::263c5679-82bd-4fcc-8342-3afe1976972a" providerId="AD" clId="Web-{D404A90D-1528-3015-EE79-CE817497DB52}" dt="2024-06-18T15:50:30.696" v="0"/>
        <pc:sldMkLst>
          <pc:docMk/>
          <pc:sldMk cId="1997722872" sldId="68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5:32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14818 14187 16383 0 0,'0'-5'0'0'0,"-5"-2"0"0"0,-12 1 0 0 0,-14 0 0 0 0,-7 3 0 0 0,-7 0 0 0 0,-27-3 0 0 0,-23-2 0 0 0,0 2 0 0 0,11 1 0 0 0,15 1 0 0 0,13 2 0 0 0,12 1 0 0 0,7 1 0 0 0,5 0 0 0 0,9-5 0 0 0,2-2 0 0 0,-1 1 0 0 0,-1 1 0 0 0,-2 1 0 0 0,-2 2 0 0 0,-7 1 0 0 0,-3 0 0 0 0,0 1 0 0 0,1 0 0 0 0,1 1 0 0 0,1-1 0 0 0,2 0 0 0 0,1 0 0 0 0,0 0 0 0 0,0 0 0 0 0,1 1 0 0 0,-1-1 0 0 0,1-1 0 0 0,-1 1 0 0 0,1 0 0 0 0,-1-5 0 0 0,1-2 0 0 0,-1 1 0 0 0,0 0 0 0 0,1 3 0 0 0,-6 0 0 0 0,-2 2 0 0 0,1 0 0 0 0,1 1 0 0 0,1 1 0 0 0,2-1 0 0 0,1 0 0 0 0,1 0 0 0 0,0 1 0 0 0,1-1 0 0 0,0 0 0 0 0,-1 0 0 0 0,1 0 0 0 0,-6 0 0 0 0,-1 0 0 0 0,-1 0 0 0 0,2 0 0 0 0,2 0 0 0 0,6 5 0 0 0,3 2 0 0 0,0 0 0 0 0,0-2 0 0 0,-2-1 0 0 0,-1-2 0 0 0,-1-1 0 0 0,5 5 0 0 0,0 1 0 0 0,5 5 0 0 0,0 0 0 0 0,4 3 0 0 0,-1 4 0 0 0,-3 0 0 0 0,1 1 0 0 0,5 2 0 0 0,3 3 0 0 0,5 3 0 0 0,2 1 0 0 0,-3-4 0 0 0,-1-1 0 0 0,-4-5 0 0 0,-1 0 0 0 0,3 2 0 0 0,-4-3 0 0 0,2 1 0 0 0,2 2 0 0 0,2 4 0 0 0,3 1 0 0 0,2 3 0 0 0,1 1 0 0 0,1 0 0 0 0,6-4 0 0 0,1-1 0 0 0,6-6 0 0 0,-1 0 0 0 0,4 1 0 0 0,4-2 0 0 0,-1 1 0 0 0,1 2 0 0 0,3 3 0 0 0,2-2 0 0 0,-3-1 0 0 0,0-3 0 0 0,2 1 0 0 0,1-4 0 0 0,3-3 0 0 0,0 0 0 0 0,2-1 0 0 0,1-2 0 0 0,0-4 0 0 0,0-1 0 0 0,0-3 0 0 0,0 5 0 0 0,0 1 0 0 0,0-1 0 0 0,-1-1 0 0 0,1-2 0 0 0,0-1 0 0 0,5 4 0 0 0,1 2 0 0 0,1-2 0 0 0,-2-1 0 0 0,-2-1 0 0 0,4-2 0 0 0,1-1 0 0 0,-1 4 0 0 0,-2 2 0 0 0,-2 0 0 0 0,-1-2 0 0 0,-1-2 0 0 0,-2-1 0 0 0,1-1 0 0 0,-1 0 0 0 0,1-1 0 0 0,9 5 0 0 0,10 1 0 0 0,6 1 0 0 0,-1-2 0 0 0,-5-2 0 0 0,-6 0 0 0 0,-4-2 0 0 0,-5-1 0 0 0,-3 0 0 0 0,10 5 0 0 0,7 2 0 0 0,6-1 0 0 0,-2-1 0 0 0,-3-1 0 0 0,-1-2 0 0 0,-3 0 0 0 0,-5-2 0 0 0,-3 0 0 0 0,-3 0 0 0 0,-3 0 0 0 0,-1-1 0 0 0,4 1 0 0 0,2 0 0 0 0,5 0 0 0 0,0 0 0 0 0,-7-5 0 0 0,-3-2 0 0 0,-9-5 0 0 0,-2-1 0 0 0,-4-2 0 0 0,-6-5 0 0 0,1 1 0 0 0,-2-1 0 0 0,3-2 0 0 0,4 2 0 0 0,-1-1 0 0 0,-2-1 0 0 0,0 2 0 0 0,-1 0 0 0 0,-3-2 0 0 0,2 3 0 0 0,-2-1 0 0 0,-1-2 0 0 0,2 2 0 0 0,-1 0 0 0 0,-1-2 0 0 0,-3-2 0 0 0,-2-3 0 0 0,-2-2 0 0 0,-2-1 0 0 0,0 0 0 0 0,0-1 0 0 0,-1-1 0 0 0,1 1 0 0 0,0 0 0 0 0,-1 0 0 0 0,1 0 0 0 0,0 1 0 0 0,0-1 0 0 0,0 0 0 0 0,0 1 0 0 0,0-1 0 0 0,-5 6 0 0 0,-2 6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26.16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33.64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34.69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35.91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36.94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37.67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38.6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29:40.8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1333 510 24575,'1'1'0,"0"0"0,0 0 0,0 0 0,0 0 0,0 0 0,0 0 0,1 0 0,-1 0 0,0 0 0,0-1 0,1 1 0,-1 0 0,0-1 0,1 1 0,-1-1 0,1 1 0,-1-1 0,1 0 0,-1 0 0,1 0 0,-1 0 0,0 0 0,2 0 0,1 1 0,108 9 0,207-8 0,-217-4 0,-129 5 0,-50 11 0,10-1 0,33-8 0,-4 1 0,-74 3 0,112-9 0,0 0 0,0 1 0,-1-1 0,1 0 0,0 0 0,0 0 0,0 0 0,0 0 0,0 0 0,0 0 0,-1 0 0,1 0 0,0 0 0,0 0 0,0 0 0,0 0 0,0 0 0,-1 0 0,1 0 0,0 0 0,0 0 0,0 0 0,0 0 0,0 0 0,-1 0 0,1 0 0,0 0 0,0 0 0,0 0 0,0 0 0,0 0 0,0 0 0,-1 0 0,1 0 0,0 0 0,0 0 0,0 0 0,0-1 0,0 1 0,0 0 0,0 0 0,0 0 0,-1 0 0,1 0 0,0 0 0,0 0 0,0-1 0,0 1 0,0 0 0,0 0 0,0 0 0,0 0 0,0 0 0,0-1 0,0 1 0,0 0 0,0 0 0,0 0 0,0 0 0,0 0 0,0-1 0,0 1 0,0 0 0,0 0 0,0 0 0,0 0 0,0 0 0,1-1 0,12-7 0,25-8 0,135-23 0,-52 14 0,-106 20 0,-22 1 0,-26 2 0,-135 2 0,-1526 3 0,1733-7 0,1-2 0,49-15 0,-49 12 0,851-165 0,-860 168 0,35-4 0,66-21 0,-133 31 0,1 0 0,0 0 0,0-1 0,0 1 0,0 0 0,0 0 0,0 0 0,0 0 0,0 0 0,0 0 0,0 0 0,0 0 0,0 0 0,-1-1 0,1 1 0,0 0 0,0 0 0,0 0 0,0 0 0,0 0 0,0 0 0,0 0 0,0-1 0,0 1 0,0 0 0,0 0 0,0 0 0,0 0 0,0 0 0,0 0 0,1-1 0,-28 2 0,-42 4 0,61-4 0,-29 3 0,1 2 0,0 1 0,-48 17 0,121-22 0,31-4 0,346-46 0,-377 40 0,-37 8 0,0 0 0,0 0 0,0 0 0,0 0 0,0 0 0,0 0 0,0-1 0,0 1 0,0 0 0,0 0 0,0 0 0,0 0 0,0 0 0,0-1 0,0 1 0,0 0 0,0 0 0,0 0 0,0 0 0,0-1 0,0 1 0,0 0 0,0 0 0,0 0 0,0 0 0,0 0 0,0 0 0,0-1 0,0 1 0,0 0 0,0 0 0,0 0 0,1 0 0,-1 0 0,0 0 0,0-1 0,0 1 0,0 0 0,0 0 0,0 0 0,1 0 0,-1 0 0,-22-2 0,-329 14 0,54 0 0,233-10 0,27 0 0,-67-4 0,103-1 0,6-1 0,12-4 0,20-5 0,1 2 0,1 2 0,42-5 0,126-5 0,-163 16 0,837-19 0,-846 21 0,-20 1 0,0 0 0,1 0 0,-1 2 0,19 3 0,-30-1 0,-12 1 0,-16 4 0,-53 9 0,0-4 0,-151 10 0,-165-20 0,260-5 0,-192-2 0,1550 3 0,-2869-46 0,1644 46 0,-49-3 0,-55-9 0,103 12 0,1 0 0,-1 0 0,1 0 0,-1 0 0,1 0 0,-1 0 0,1 0 0,-1 0 0,1 0 0,-1-1 0,1 1 0,-1 0 0,1 0 0,-1 0 0,1-1 0,-1 1 0,1 0 0,-1 0 0,1-1 0,-1 1 0,1 0 0,0-1 0,-1 1 0,1 0 0,0-1 0,-1 1 0,1-1 0,0 1 0,0-1 0,-1 1 0,1-1 0,0 0 0,14-9 0,34-6 0,35-2 0,0 4 0,104-4 0,176 10 0,-249 7 0,421 3 0,-698-1 0,-477 22 0,600-16 0,29-1 0,27-1 0,63 3 0,133-5 0,-112-3 0,514-1 0,-590 2 0,-24-1 0,0 0 0,0 0 0,0 0 0,0 0 0,-1 0 0,1 0 0,0 0 0,0 0 0,0 0 0,0 0 0,0 0 0,0 0 0,0 0 0,0 0 0,0 0 0,0 0 0,0 1 0,0-1 0,0 0 0,0 0 0,-1 0 0,1 0 0,0 0 0,0 0 0,0 0 0,0 0 0,0 0 0,0 0 0,0 0 0,0 0 0,0 1 0,0-1 0,0 0 0,0 0 0,0 0 0,0 0 0,0 0 0,0 0 0,0 0 0,0 0 0,0 0 0,-44 6 0,-703 11 0,533-18 0,-233 0 0,431 1 0,5 0 0,-1 0 0,1 0 0,0-1 0,-1-1 0,1 0 0,-21-7 0,32 9 0,-1 0 0,1 0 0,-1 0 0,1 0 0,-1 0 0,1-1 0,-1 1 0,1 0 0,-1 0 0,1 0 0,0-1 0,-1 1 0,1 0 0,-1-1 0,1 1 0,0 0 0,-1-1 0,1 1 0,0-1 0,-1 1 0,1 0 0,0-1 0,-1 1 0,1-1 0,0 1 0,0-1 0,0 1 0,0-1 0,-1 1 0,1-1 0,0 1 0,0-1 0,0 1 0,0-1 0,0 1 0,0-1 0,0 1 0,0-1 0,1 1 0,-1-1 0,0 1 0,0-1 0,0 1 0,0-1 0,1 1 0,-1-1 0,0 1 0,0-1 0,1 1 0,-1 0 0,0-1 0,1 1 0,-1-1 0,1 1 0,-1 0 0,0 0 0,1-1 0,-1 1 0,1 0 0,-1 0 0,1-1 0,-1 1 0,1 0 0,33-16 0,26 0 0,0 3 0,1 3 0,100-5 0,-106 11 0,240-13 0,-1099 45 0,985-30 0,367 3 0,-531 0 0,-4-2 0,-1 2 0,1-1 0,-1 1 0,0 1 0,1 1 0,16 4 0,-29-7 0,1 0 0,-1 1 0,0-1 0,1 0 0,-1 0 0,1 0 0,-1 0 0,1 0 0,-1 1 0,0-1 0,1 0 0,-1 0 0,1 1 0,-1-1 0,0 0 0,1 1 0,-1-1 0,0 0 0,1 1 0,-1-1 0,0 0 0,0 1 0,1-1 0,-1 1 0,0-1 0,0 1 0,0-1 0,0 0 0,1 1 0,-1-1 0,0 2 0,-12 6 0,-25 2 0,-208 25 0,-26 5 0,272-40 0,-1 1 0,0-1 0,0 0 0,0 0 0,0 0 0,0 0 0,0 0 0,0 0 0,0 1 0,0-1 0,0 0 0,0 0 0,0 0 0,0 0 0,0 0 0,0 1 0,0-1 0,0 0 0,0 0 0,0 0 0,0 0 0,0 0 0,-1 0 0,1 0 0,0 1 0,0-1 0,0 0 0,0 0 0,0 0 0,0 0 0,0 0 0,0 0 0,0 0 0,0 0 0,-1 0 0,1 1 0,0-1 0,0 0 0,0 0 0,0 0 0,25 3 0,40 1 0,302-7 0,-732 19 0,257-9 0,86-5 0,27-1 0,33-1 0,34 0 0,-4-1 0,113 13 0,-144-3 0,-36-9 0,-1 0 0,1 1 0,-1-1 0,1 0 0,-1 0 0,1 0 0,-1 0 0,1 1 0,-1-1 0,0 0 0,1 0 0,-1 1 0,0-1 0,1 0 0,-1 1 0,1-1 0,-1 0 0,0 1 0,0-1 0,1 1 0,-1-1 0,0 0 0,0 1 0,1-1 0,-1 1 0,0-1 0,0 1 0,0-1 0,0 1 0,0-1 0,0 1 0,0-1 0,0 0 0,0 1 0,0-1 0,0 1 0,0-1 0,0 1 0,0-1 0,0 1 0,0-1 0,-1 1 0,1-1 0,0 1 0,0-1 0,-1 0 0,1 1 0,0-1 0,0 1 0,-1-1 0,1 0 0,0 1 0,-1-1 0,1 0 0,-1 0 0,1 1 0,0-1 0,-1 0 0,1 0 0,-1 1 0,1-1 0,-1 0 0,1 0 0,-1 0 0,0 0 0,-16 8 0,0-2 0,0 0 0,-1-1 0,0 0 0,0-2 0,0 0 0,-27 0 0,12 1 0,-73 3 0,68-6 0,0 2 0,0 1 0,-53 14 0,89-15 0,15-2 0,22-1 0,23-8 0,390-32 0,-414 40 0,-25 3 0,-19 2 0,-20 3 0,-525 30 0,716-41 0,240 9 0,-389-5 0,-7-1 0,0 0 0,0 0 0,0 1 0,0 0 0,0-1 0,0 2 0,0-1 0,0 0 0,-1 1 0,1 0 0,0 0 0,7 6 0,-12-8 0,0 0 0,0 1 0,0-1 0,0 0 0,0 1 0,0-1 0,0 0 0,0 1 0,0-1 0,0 0 0,0 1 0,0-1 0,0 0 0,0 1 0,0-1 0,-1 0 0,1 1 0,0-1 0,0 0 0,0 1 0,-1-1 0,1 0 0,0 0 0,0 1 0,-1-1 0,1 0 0,0 0 0,-1 0 0,1 1 0,0-1 0,-1 0 0,1 0 0,0 0 0,-1 0 0,1 0 0,0 0 0,-1 0 0,1 0 0,0 0 0,-1 0 0,1 0 0,0 0 0,-1 0 0,-31 7 0,-1-1 0,0-2 0,0-2 0,0 0 0,-37-5 0,-2 3 0,-207-2 0,389 1 0,263 3 0,-362-2 0,1 0 0,-1 0 0,0 1 0,0 0 0,0 1 0,13 4 0,-24-6 0,1 0 0,-1 0 0,1 0 0,-1 0 0,0 1 0,1-1 0,-1 0 0,0 0 0,1 0 0,-1 1 0,0-1 0,1 0 0,-1 1 0,0-1 0,1 0 0,-1 0 0,0 1 0,0-1 0,1 0 0,-1 1 0,0-1 0,0 1 0,0-1 0,0 0 0,0 1 0,1-1 0,-1 1 0,0-1 0,0 0 0,0 1 0,0-1 0,0 1 0,0-1 0,0 0 0,0 1 0,0-1 0,-1 1 0,1-1 0,0 0 0,0 1 0,0-1 0,0 1 0,-1-1 0,1 0 0,0 1 0,0-1 0,-1 0 0,1 1 0,0-1 0,0 0 0,-1 0 0,1 1 0,0-1 0,-1 0 0,1 0 0,0 0 0,-1 1 0,1-1 0,-1 0 0,1 0 0,0 0 0,-1 0 0,1 0 0,-1 0 0,1 0 0,-1 1 0,-29 13 0,-19 1 0,0-2 0,-1-2 0,-1-2 0,0-3 0,-84 1 0,187-9 0,47-2 0,122 12 0,-176 2 0,-31 0 0,-14-9 0,0 0 0,0-1 0,0 1 0,0-1 0,0 1 0,-1-1 0,1 1 0,0 0 0,0-1 0,0 1 0,0-1 0,-1 1 0,1-1 0,0 1 0,-1-1 0,1 1 0,0-1 0,-1 1 0,1-1 0,-1 0 0,1 1 0,-1-1 0,1 0 0,0 1 0,-1-1 0,1 0 0,-1 1 0,0-1 0,1 0 0,-1 0 0,-13 6 0,0-1 0,0 0 0,-1-1 0,1-1 0,-1 0 0,0-1 0,0-1 0,-26 0 0,4 0 0,-276 5 0,154-5 0,766-3 0,-361 3 0,-527 19 0,-63 2 0,317-19 0,41-3 0,48-3 0,623-14 0,-676 18 0,-1-1 0,1 2 0,-1-1 0,1 1 0,9 4 0,-17-6 0,0 0 0,-1 0 0,1 0 0,0 1 0,-1-1 0,1 0 0,-1 1 0,1-1 0,0 0 0,-1 1 0,1-1 0,-1 1 0,1-1 0,-1 1 0,1-1 0,-1 1 0,0-1 0,1 1 0,-1-1 0,0 1 0,1 0 0,-1-1 0,0 1 0,0-1 0,1 1 0,-1 0 0,0 0 0,-1 1 0,0-1 0,1 1 0,-1-1 0,0 1 0,0-1 0,0 0 0,-1 0 0,1 0 0,0 1 0,0-1 0,-1 0 0,1-1 0,0 1 0,-1 0 0,1 0 0,-1-1 0,-2 2 0,-17 7 0,-1-1 0,0-1 0,0 0 0,-1-2 0,-39 4 0,-124 1 0,147-9 0,1 1 0,-49 1 0,0-3 0,-129-17 0,167 5 0,48 12 0,0 0 0,0 0 0,1 0 0,-1 0 0,0-1 0,0 1 0,0 0 0,1 0 0,-1-1 0,0 1 0,1-1 0,-1 1 0,0-1 0,1 1 0,-1-1 0,0 1 0,1-1 0,-1 0 0,1 1 0,-1-1 0,0-1 0,12-6 0,33-2 0,-41 10 0,141-16 0,259 5 0,-285 12 0,-44-2 0,100 3 0,-148 3 0,-26-5 0,0 0 0,0 0 0,0 0 0,0 0 0,0 0 0,1 0 0,-1 1 0,0-1 0,0 0 0,0 0 0,0 0 0,0 0 0,0 1 0,0-1 0,0 0 0,0 0 0,0 0 0,0 0 0,0 0 0,0 1 0,0-1 0,0 0 0,0 0 0,0 0 0,0 0 0,0 1 0,0-1 0,0 0 0,-1 0 0,1 0 0,0 0 0,0 0 0,0 1 0,0-1 0,0 0 0,0 0 0,0 0 0,0 0 0,-1 0 0,1 0 0,0 0 0,0 0 0,0 1 0,0-1 0,0 0 0,-1 0 0,1 0 0,0 0 0,0 0 0,0 0 0,0 0 0,-1 0 0,1 0 0,0 0 0,0 0 0,0 0 0,0 0 0,-1 0 0,-46 10 0,-507-2 0,381-10 0,152 2 0,41-1 0,166-1 0,326 9 0,-451 4 0,-61-11 0,1 0 0,-1 0 0,1 1 0,-1-1 0,1 0 0,-1 0 0,1 0 0,-1 0 0,1 1 0,-1-1 0,0 0 0,1 0 0,-1 1 0,1-1 0,-1 0 0,0 1 0,1-1 0,-1 0 0,0 1 0,1-1 0,-1 0 0,0 1 0,1-1 0,-1 1 0,0-1 0,0 1 0,0-1 0,0 1 0,1-1 0,-1 2 0,-1-1 0,-1 0 0,1 0 0,0 0 0,-1 0 0,1 0 0,-1 0 0,0 0 0,1-1 0,-1 1 0,1 0 0,-1-1 0,0 1 0,0-1 0,-2 1 0,-38 5 0,-1-2 0,-65-1 0,88-2 0,117-4 0,11 0 0,138 12 0,-214-1 0,-31-8 0,-1 0 0,0 0 0,1 0 0,-1 1 0,1-1 0,-1 0 0,1 0 0,-1 0 0,0 1 0,1-1 0,-1 0 0,0 1 0,1-1 0,-1 0 0,0 1 0,1-1 0,-1 0 0,0 1 0,0-1 0,0 1 0,1-1 0,-1 0 0,0 1 0,0-1 0,0 1 0,0-1 0,0 1 0,0-1 0,0 0 0,0 1 0,-1 1 0,-1 0 0,0 0 0,0 0 0,0 0 0,0-1 0,0 1 0,0-1 0,-1 0 0,1 0 0,-1 0 0,1 0 0,0 0 0,-1 0 0,0 0 0,1-1 0,-6 1 0,-48 10 0,-1-2 0,-58 0 0,-123-4 0,153-5 0,-74-1 0,158 1 0,-1 0 0,0 1 0,1-1 0,-1 0 0,1-1 0,-1 1 0,1 0 0,-1 0 0,1-1 0,-1 1 0,1-1 0,-1 1 0,1-1 0,0 1 0,-1-1 0,1 0 0,-2-1 0,3 0 0,1 1 0,0 0 0,0 0 0,0 0 0,0 0 0,0 0 0,1 0 0,-1 1 0,0-1 0,0 0 0,0 1 0,1-1 0,-1 0 0,0 1 0,1 0 0,-1-1 0,1 1 0,1-1 0,51-14 0,0 1 0,101-11 0,116 6 0,-245 18 0,389-9 0,-347 14 0,-67-4 0,0 0 0,0 0 0,0 0 0,0 0 0,0 0 0,0 0 0,0 0 0,0 1 0,0-1 0,0 0 0,0 1 0,-1-1 0,1 0 0,0 1 0,0-1 0,0 1 0,-1-1 0,1 1 0,0 0 0,0-1 0,-1 1 0,1 0 0,0-1 0,0 2 0,-2-1 0,0 0 0,1 0 0,-1 0 0,0 0 0,0 0 0,0-1 0,0 1 0,0 0 0,0-1 0,0 1 0,0 0 0,0-1 0,0 1 0,0-1 0,-1 1 0,1-1 0,-1 0 0,-28 10 0,-1-2 0,1-1 0,-50 4 0,-104-1 0,130-9 0,-35 3 0,-498 0 0,565-9 0,45-2 0,218-25 0,302-2 0,-422 31 0,-346 16 0,-233 2 0,418-20 0,28-3 0,12 7 0,0 1 0,0-1 0,0 1 0,0-1 0,1 0 0,-1 1 0,0-1 0,0 1 0,1-1 0,-1 1 0,0-1 0,1 1 0,-1-1 0,1 1 0,-1-1 0,0 1 0,1 0 0,-1-1 0,1 1 0,-1 0 0,1-1 0,-1 1 0,1 0 0,0 0 0,-1-1 0,1 1 0,0 0 0,30-12 0,0 2 0,0 2 0,1 0 0,0 2 0,51-3 0,-57 6 0,607-20 0,-612 23 0,-28 1 0,-37 0 0,-563 21 0,587-25 0,33-5 0,40-6 0,149-25 0,238-14 0,-424 52 0,-6 0 0,0 0 0,-1 1 0,1 0 0,0 0 0,17 4 0,-29-2 0,-1 0 0,0-1 0,1 1 0,-1-1 0,0 1 0,0-1 0,1 0 0,-1 0 0,-5 1 0,-229 40 0,-274 14 0,481-54 0,136-11 0,287-21 0,-299 26 0,196-1 0,-277 9 0,-21 1 0,-23 3 0,-225 31 0,-314 8 0,522-48 0,49-1 0,11-2 0,86-12 0,698-14 0,-740 30 0,-27 0 0,-3-1 0,0 2 0,39 5 0,-44 2 0,-21-8 0,0 1 0,0-1 0,0 0 0,0 0 0,1 1 0,-1-1 0,0 0 0,0 0 0,0 1 0,0-1 0,0 0 0,0 1 0,0-1 0,0 0 0,0 0 0,0 1 0,0-1 0,0 0 0,0 1 0,0-1 0,0 0 0,0 0 0,0 1 0,0-1 0,0 0 0,0 1 0,0-1 0,-1 0 0,1 0 0,0 1 0,0-1 0,0 0 0,0 0 0,-1 0 0,1 1 0,0-1 0,-4 3 0,1-1 0,0 0 0,-1 0 0,0 0 0,1 0 0,-1 0 0,-6 1 0,-39 8 0,1-2 0,-1-2 0,-1-2 0,-61-2 0,69-2 0,1 1 0,11 0 0,0-1 0,0-2 0,0 0 0,-40-9 0,69 10 0,0 0 0,1 0 0,-1 0 0,0 0 0,0 0 0,1 0 0,-1 0 0,0 0 0,1 0 0,-1 0 0,1-1 0,-1 1 0,0 0 0,1 0 0,-1-1 0,0 1 0,1 0 0,-1-1 0,1 1 0,-1-1 0,1 1 0,-1-1 0,1 1 0,-1-1 0,1 1 0,0-1 0,-1 1 0,1-1 0,0 1 0,-1-1 0,1 0 0,0 1 0,0-1 0,-1-1 0,22-12 0,41-5 0,-1 8 0,1 3 0,1 2 0,-1 4 0,113 9 0,-152-3 0,-18 2 0,-7-5 0,-1 1 0,1-1 0,-1 0 0,1 0 0,-1 0 0,1 0 0,-1 0 0,0 0 0,0-1 0,-3 1 0,-79 12-431,-159 1-1,220-13-70,-19 0-6324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29:49.90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2347 310 24575,'-1'5'0,"0"0"0,0 0 0,-1 0 0,0 0 0,0-1 0,0 1 0,0-1 0,0 1 0,-1-1 0,0 0 0,0 0 0,0 0 0,-1 0 0,1 0 0,-1-1 0,0 1 0,0-1 0,0 0 0,0-1 0,-1 1 0,1-1 0,-7 3 0,-10 5 0,-1 0 0,0-1 0,-32 7 0,36-11 0,-6 2 0,0-1 0,0-1 0,-35 2 0,54-11 0,9-5 0,-4 8 0,1 0 0,0 0 0,0 0 0,-1 0 0,1 0 0,-1 0 0,1 0 0,-1 0 0,0 0 0,1 0 0,-1 0 0,0 0 0,0-1 0,1 1 0,-1 0 0,0 0 0,0 0 0,0 0 0,0 0 0,-1-1 0,1 1 0,0 0 0,0 0 0,-1 0 0,1 0 0,-1 0 0,1 0 0,-1 0 0,1 0 0,-1 0 0,0 0 0,1 0 0,-1 0 0,0 0 0,-1-1 0,-11-3 0,1-1 0,-1 2 0,0 0 0,0 0 0,-1 1 0,1 1 0,-1 0 0,1 1 0,-17 0 0,3 0 0,-223-5 0,65 4 0,163 0 0,1-1 0,-1-1 0,-36-11 0,38 8 0,-1 2 0,1 0 0,-37-3 0,-165 10 0,-47-4 0,236-2 0,0-2 0,-50-15 0,11 3 0,37 9 0,0 2 0,0 2 0,-59-2 0,88 7 0,0 0 0,1 0 0,-1-1 0,1 1 0,-1-1 0,-8-3 0,13 4 0,1-1 0,-1 1 0,0 0 0,1-1 0,-1 1 0,1 0 0,-1-1 0,1 1 0,-1 0 0,1-1 0,-1 1 0,1-1 0,-1 1 0,1-1 0,0 0 0,-1 1 0,1-1 0,0 1 0,-1-1 0,1 1 0,0-1 0,0 0 0,0 1 0,-1-2 0,2 1 0,-1-1 0,0 0 0,1 1 0,-1-1 0,1 1 0,-1-1 0,1 1 0,0 0 0,-1-1 0,1 1 0,0 0 0,0-1 0,0 1 0,2-2 0,6-6 0,-1 2 0,1-1 0,0 1 0,0 0 0,1 1 0,0 0 0,0 1 0,16-7 0,11-1 0,46-10 0,9-3 0,-57 13 0,0 2 0,1 1 0,0 2 0,0 1 0,69-2 0,147 23 0,-5 1 0,-222-14 0,-1 1 0,29 7 0,41 3 0,-14-6 0,131 27 0,-127-17 0,103 6 0,-174-23 0,1-1 0,-1 0 0,0 0 0,0-2 0,0 1 0,0-2 0,-1 1 0,1-2 0,-1 0 0,18-12 0,-2 3 0,-21 10 0,1 1 0,-1-2 0,0 1 0,11-12 0,-14 13 0,0-1 0,1 1 0,0 0 0,0 0 0,0 0 0,0 1 0,1 0 0,-1 0 0,1 0 0,0 0 0,8-1 0,-11 2 0,1 1 0,0 0 0,0 0 0,1 1 0,-1-1 0,0 1 0,0 0 0,0 0 0,0 0 0,0 1 0,0-1 0,1 1 0,-1 0 0,0 0 0,0 0 0,-1 1 0,1 0 0,0-1 0,0 1 0,-1 0 0,1 1 0,-1-1 0,0 1 0,0-1 0,0 1 0,0 0 0,0 0 0,0 1 0,-1-1 0,0 0 0,1 1 0,-1-1 0,-1 1 0,1 0 0,0 0 0,-1 0 0,0 0 0,1 5 0,2 4 0,7 17 0,-2 1 0,-1 1 0,-1 0 0,-2 0 0,-1 0 0,-2 0 0,-1 38 0,-2-66 0,1 0 0,-1 1 0,0-1 0,0 0 0,-1 0 0,1 0 0,-1 0 0,0-1 0,0 1 0,0 0 0,0-1 0,-1 1 0,0-1 0,1 0 0,-6 5 0,2-3 0,-1-1 0,1 1 0,-1-1 0,0 0 0,0 0 0,-1-1 0,-12 4 0,-8 0 0,-1-1 0,0-1 0,-42 1 0,69-6 0,-462 4 0,247-7 0,-344 3 0,531 2 0,-54 9 0,54-5 0,-53 1 0,-400-8 0,466 3 0,0 0 0,-34 8 0,36-6 0,-1-1 0,1 0 0,0-1 0,-29 0 0,40-2 0,-1-1 0,1 1 0,0-1 0,0 0 0,-1-1 0,1 1 0,0-1 0,0 1 0,0-1 0,1 0 0,-1-1 0,0 1 0,1-1 0,-1 0 0,1 1 0,0-1 0,0-1 0,0 1 0,1 0 0,-1-1 0,-3-5 0,-1-5 0,1 0 0,1-1 0,0 1 0,0-1 0,2 0 0,0 0 0,1 0 0,0-1 0,1 1 0,1 0 0,1-18 0,5-25 0,18-87 0,-22 135 0,-1 5 0,0 1 0,0-1 0,1 0 0,-1 0 0,1 1 0,0-1 0,1 1 0,-1-1 0,1 1 0,-1 0 0,1 0 0,0 0 0,1 1 0,-1-1 0,1 1 0,-1-1 0,1 1 0,0 1 0,1-1 0,-1 0 0,0 1 0,1 0 0,-1 0 0,9-2 0,5 0 0,0 1 0,0 1 0,0 0 0,1 2 0,24 1 0,-9 0 0,509 2-1365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29:54.7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4441 1 24575,'-6'4'0,"-1"0"0,1 0 0,-1 0 0,0-1 0,-1 0 0,1 0 0,0 0 0,-15 2 0,-9 4 0,-19 11 0,32-13 0,0 1 0,-1-2 0,1 0 0,-1-2 0,-36 5 0,-64 3 0,-42 1 0,-750-14 0,859-1 0,0-3 0,-59-14 0,61 10 0,-1 1 0,-68-1 0,-1582 11 0,938-3 0,718-3-1365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5:35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19665 12569 16383 0 0,'-10'0'0'0'0,"-9"0"0"0"0,-12-5 0 0 0,-10-2 0 0 0,-10-5 0 0 0,-16 0 0 0 0,-7 2 0 0 0,-8-3 0 0 0,1 1 0 0 0,-2 2 0 0 0,3 4 0 0 0,10 2 0 0 0,6 2 0 0 0,-2 1 0 0 0,6 1 0 0 0,7 0 0 0 0,8 1 0 0 0,1-1 0 0 0,-3 1 0 0 0,2-1 0 0 0,3 0 0 0 0,4 0 0 0 0,-3 0 0 0 0,1 0 0 0 0,2 0 0 0 0,2 0 0 0 0,3 0 0 0 0,0 0 0 0 0,-9 0 0 0 0,-13 0 0 0 0,-12 0 0 0 0,-7 0 0 0 0,0 0 0 0 0,8 0 0 0 0,3 0 0 0 0,3 0 0 0 0,-4 0 0 0 0,-2 0 0 0 0,0 0 0 0 0,6 0 0 0 0,3 0 0 0 0,0 0 0 0 0,6 0 0 0 0,5 0 0 0 0,0 0 0 0 0,-2 0 0 0 0,2 0 0 0 0,3 0 0 0 0,4 0 0 0 0,3 0 0 0 0,3 0 0 0 0,2 0 0 0 0,-5 0 0 0 0,-1 0 0 0 0,0 0 0 0 0,2 0 0 0 0,1 0 0 0 0,-4 0 0 0 0,0 0 0 0 0,-5 0 0 0 0,0 0 0 0 0,2 0 0 0 0,3 0 0 0 0,2 0 0 0 0,3 0 0 0 0,1 0 0 0 0,1 0 0 0 0,1 0 0 0 0,0 0 0 0 0,0 0 0 0 0,0 0 0 0 0,-6 0 0 0 0,-7 0 0 0 0,-6 0 0 0 0,0 0 0 0 0,2 0 0 0 0,5 0 0 0 0,4 0 0 0 0,3 0 0 0 0,3 0 0 0 0,1 0 0 0 0,0 0 0 0 0,2 0 0 0 0,-1 0 0 0 0,0 0 0 0 0,0 0 0 0 0,-1 0 0 0 0,1 0 0 0 0,-1 0 0 0 0,0 0 0 0 0,1 0 0 0 0,-1 0 0 0 0,0 0 0 0 0,1 0 0 0 0,-1 0 0 0 0,0 0 0 0 0,1 0 0 0 0,-1 0 0 0 0,0 0 0 0 0,0 0 0 0 0,1 0 0 0 0,-6 0 0 0 0,-2 0 0 0 0,1 0 0 0 0,1 0 0 0 0,2 0 0 0 0,1 0 0 0 0,1 0 0 0 0,0 0 0 0 0,2 0 0 0 0,-1 0 0 0 0,1 0 0 0 0,0 0 0 0 0,-1 6 0 0 0,1 0 0 0 0,-1 1 0 0 0,0-2 0 0 0,1-1 0 0 0,-1-1 0 0 0,6 3 0 0 0,1 1 0 0 0,0 0 0 0 0,4 3 0 0 0,0 1 0 0 0,-2 3 0 0 0,3 4 0 0 0,0 0 0 0 0,2 1 0 0 0,0-2 0 0 0,2 2 0 0 0,-1-4 0 0 0,1 2 0 0 0,-1 3 0 0 0,2 3 0 0 0,3 3 0 0 0,-1-2 0 0 0,0-1 0 0 0,4 1 0 0 0,2 2 0 0 0,2 1 0 0 0,2 2 0 0 0,2 1 0 0 0,0 0 0 0 0,0 1 0 0 0,1 0 0 0 0,0 0 0 0 0,-1 0 0 0 0,0 0 0 0 0,0 0 0 0 0,0 0 0 0 0,0-1 0 0 0,0 1 0 0 0,0 0 0 0 0,0-1 0 0 0,0 1 0 0 0,0 0 0 0 0,0-1 0 0 0,0 1 0 0 0,0 0 0 0 0,0-1 0 0 0,0 1 0 0 0,0 0 0 0 0,0-1 0 0 0,6-4 0 0 0,0-2 0 0 0,6-5 0 0 0,1-1 0 0 0,-3 2 0 0 0,3 3 0 0 0,-1 3 0 0 0,3 2 0 0 0,-2 1 0 0 0,-2 1 0 0 0,1-4 0 0 0,5-2 0 0 0,4 1 0 0 0,-1 1 0 0 0,1-4 0 0 0,-3-1 0 0 0,0-3 0 0 0,3-5 0 0 0,3 0 0 0 0,3-1 0 0 0,1-4 0 0 0,2-2 0 0 0,0-3 0 0 0,2-2 0 0 0,4-1 0 0 0,2 0 0 0 0,0 0 0 0 0,-2-1 0 0 0,-1 1 0 0 0,-2-1 0 0 0,-1 1 0 0 0,-1 0 0 0 0,0 0 0 0 0,-1 0 0 0 0,1 0 0 0 0,-1 0 0 0 0,0 0 0 0 0,1 0 0 0 0,-1 0 0 0 0,1 0 0 0 0,0 0 0 0 0,-1 0 0 0 0,1 0 0 0 0,0 0 0 0 0,-1 0 0 0 0,1 0 0 0 0,0 0 0 0 0,0 0 0 0 0,-1 0 0 0 0,6 0 0 0 0,2 0 0 0 0,-1 0 0 0 0,-1 0 0 0 0,-2 0 0 0 0,0 0 0 0 0,3 0 0 0 0,6 0 0 0 0,1 0 0 0 0,4 0 0 0 0,-2 0 0 0 0,-3 0 0 0 0,-3 0 0 0 0,1 0 0 0 0,-1 0 0 0 0,-1 0 0 0 0,-3 0 0 0 0,-2 0 0 0 0,-2 0 0 0 0,4 0 0 0 0,2 0 0 0 0,4 0 0 0 0,1 0 0 0 0,-3 0 0 0 0,-2 0 0 0 0,-2 0 0 0 0,-3 0 0 0 0,4 0 0 0 0,1 0 0 0 0,-1 0 0 0 0,4 0 0 0 0,0 0 0 0 0,-2 0 0 0 0,3 0 0 0 0,0 0 0 0 0,-3 0 0 0 0,-2 0 0 0 0,-2 0 0 0 0,-2 0 0 0 0,3 0 0 0 0,2 0 0 0 0,4 0 0 0 0,1 0 0 0 0,-3 0 0 0 0,-2 0 0 0 0,-2 0 0 0 0,-3 0 0 0 0,-1 5 0 0 0,-1 2 0 0 0,-1 0 0 0 0,6-2 0 0 0,1-1 0 0 0,0-2 0 0 0,-2 5 0 0 0,5 0 0 0 0,0 0 0 0 0,3-2 0 0 0,1-2 0 0 0,2-1 0 0 0,4-1 0 0 0,-6 5 0 0 0,-6 1 0 0 0,-3-1 0 0 0,-4-1 0 0 0,-1-1 0 0 0,5-2 0 0 0,1-1 0 0 0,6-1 0 0 0,0 0 0 0 0,-2 0 0 0 0,4 0 0 0 0,3-1 0 0 0,11 1 0 0 0,5 0 0 0 0,7 0 0 0 0,3 0 0 0 0,0 5 0 0 0,12 2 0 0 0,-2 5 0 0 0,0 0 0 0 0,-9-2 0 0 0,-11-2 0 0 0,-12-3 0 0 0,-9-2 0 0 0,-6-2 0 0 0,-5 0 0 0 0,-2-2 0 0 0,0 6 0 0 0,4 1 0 0 0,3 1 0 0 0,0-2 0 0 0,-1-2 0 0 0,-1-1 0 0 0,-1 0 0 0 0,-1-2 0 0 0,4 0 0 0 0,12 0 0 0 0,9 0 0 0 0,9-1 0 0 0,5 1 0 0 0,-5 0 0 0 0,-9 0 0 0 0,-3 0 0 0 0,-5 0 0 0 0,-2 0 0 0 0,-2 0 0 0 0,0-5 0 0 0,-1-2 0 0 0,2 0 0 0 0,-2 2 0 0 0,-3 1 0 0 0,-3 2 0 0 0,-3-5 0 0 0,-2 0 0 0 0,-2 0 0 0 0,0 2 0 0 0,-1 1 0 0 0,0 2 0 0 0,0 1 0 0 0,-5-4 0 0 0,-1-2 0 0 0,-1 1 0 0 0,3 1 0 0 0,6 1 0 0 0,-2-3 0 0 0,-1-1 0 0 0,0 1 0 0 0,0-4 0 0 0,-5-4 0 0 0,-1-1 0 0 0,1-2 0 0 0,1 1 0 0 0,2 0 0 0 0,1-4 0 0 0,2 2 0 0 0,0 5 0 0 0,0 4 0 0 0,1-2 0 0 0,0 3 0 0 0,0 1 0 0 0,-5-2 0 0 0,-2 0 0 0 0,-5-4 0 0 0,-6-4 0 0 0,-5-4 0 0 0,2 1 0 0 0,-2 0 0 0 0,-1-3 0 0 0,-3-2 0 0 0,-1-2 0 0 0,3-1 0 0 0,2-1 0 0 0,-2-1 0 0 0,5 5 0 0 0,-1 2 0 0 0,-1 0 0 0 0,-3-2 0 0 0,-2-1 0 0 0,-2-2 0 0 0,-1 0 0 0 0,-1-1 0 0 0,0-1 0 0 0,0 0 0 0 0,-1 0 0 0 0,1 0 0 0 0,-1 0 0 0 0,1 1 0 0 0,0-1 0 0 0,0 0 0 0 0,-5 0 0 0 0,-2 1 0 0 0,0-1 0 0 0,2 0 0 0 0,-4 6 0 0 0,0 1 0 0 0,1 0 0 0 0,2-1 0 0 0,-3 3 0 0 0,0 1 0 0 0,1-2 0 0 0,-2 3 0 0 0,-1 0 0 0 0,-3 4 0 0 0,1-2 0 0 0,-2 3 0 0 0,0-1 0 0 0,-7 2 0 0 0,1-2 0 0 0,3-3 0 0 0,0 1 0 0 0,-3 4 0 0 0,3-1 0 0 0,-1 2 0 0 0,-3 4 0 0 0,-2 2 0 0 0,2-2 0 0 0,-5 1 0 0 0,-8 1 0 0 0,-4 2 0 0 0,-6-4 0 0 0,0 1 0 0 0,-2 0 0 0 0,0 3 0 0 0,4 1 0 0 0,4 2 0 0 0,3 1 0 0 0,2 1 0 0 0,8-5 0 0 0,2-1 0 0 0,1-1 0 0 0,-2 2 0 0 0,-1 2 0 0 0,-2 1 0 0 0,-1 1 0 0 0,-1 0 0 0 0,0 1 0 0 0,-6 0 0 0 0,-2 1 0 0 0,0-1 0 0 0,-3 0 0 0 0,-1 0 0 0 0,2 0 0 0 0,3 0 0 0 0,2 0 0 0 0,2 0 0 0 0,1 0 0 0 0,1 0 0 0 0,1 0 0 0 0,0 0 0 0 0,0 0 0 0 0,-1 0 0 0 0,1 0 0 0 0,0 0 0 0 0,-1 0 0 0 0,0 0 0 0 0,1 0 0 0 0,-1 0 0 0 0,0 0 0 0 0,6-5 0 0 0,-4-2 0 0 0,3 1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00.68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24575,'60'0'0,"2"1"0,62 2 0,-62-1 0,121 1 0,-141-3 0,1 1 0,0 0 0,0 0 0,66 4 0,58 2 0,-66-6 0,2 1 0,2-2 0,113-1 0,7 0 0,-64 1-1365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48.13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5:34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21228 12584 16383 0 0,'-6'0'0'0'0,"-16"0"0"0"0,-17 0 0 0 0,-16 0 0 0 0,-11 0 0 0 0,-8 0 0 0 0,1 0 0 0 0,8 0 0 0 0,8 0 0 0 0,6 0 0 0 0,5 0 0 0 0,-1 0 0 0 0,-1 0 0 0 0,2 0 0 0 0,-5 0 0 0 0,0 0 0 0 0,2 0 0 0 0,2 0 0 0 0,3 0 0 0 0,3 0 0 0 0,0 0 0 0 0,1 0 0 0 0,2 0 0 0 0,-8 0 0 0 0,-1 0 0 0 0,-6 0 0 0 0,-2 0 0 0 0,-3 0 0 0 0,0 0 0 0 0,5 0 0 0 0,3 0 0 0 0,4 0 0 0 0,4 0 0 0 0,2 0 0 0 0,0 0 0 0 0,2 0 0 0 0,0 0 0 0 0,0 0 0 0 0,0 0 0 0 0,-1 0 0 0 0,0 0 0 0 0,1 0 0 0 0,5 6 0 0 0,3 2 0 0 0,-1 1 0 0 0,-1-3 0 0 0,-2-1 0 0 0,-2-2 0 0 0,-2-1 0 0 0,0-2 0 0 0,-1 0 0 0 0,0 0 0 0 0,-1 0 0 0 0,7 5 0 0 0,3 4 0 0 0,-1 0 0 0 0,-2-3 0 0 0,-1-1 0 0 0,5 4 0 0 0,7 8 0 0 0,8 7 0 0 0,5 6 0 0 0,5 5 0 0 0,3 2 0 0 0,2 2 0 0 0,1 1 0 0 0,-1-2 0 0 0,0 2 0 0 0,0 0 0 0 0,-1-1 0 0 0,2-1 0 0 0,4-7 0 0 0,3-1 0 0 0,0 0 0 0 0,4-5 0 0 0,7-6 0 0 0,7-8 0 0 0,4-4 0 0 0,6-4 0 0 0,1-3 0 0 0,2 0 0 0 0,1-1 0 0 0,-1-1 0 0 0,0 1 0 0 0,1 0 0 0 0,-2 1 0 0 0,0-1 0 0 0,0 1 0 0 0,0 0 0 0 0,0 0 0 0 0,0 0 0 0 0,0 0 0 0 0,1 0 0 0 0,-2 1 0 0 0,1-1 0 0 0,1 0 0 0 0,-2 0 0 0 0,1 0 0 0 0,1 0 0 0 0,-2 0 0 0 0,1 0 0 0 0,1 0 0 0 0,-2 0 0 0 0,1 0 0 0 0,1 0 0 0 0,-2 0 0 0 0,1 0 0 0 0,1 0 0 0 0,-2 0 0 0 0,1 0 0 0 0,1 0 0 0 0,-2 0 0 0 0,2 0 0 0 0,-1 0 0 0 0,-1 0 0 0 0,2 0 0 0 0,-1 0 0 0 0,-1 0 0 0 0,2 0 0 0 0,-1 0 0 0 0,1 0 0 0 0,-2 0 0 0 0,1 0 0 0 0,1 0 0 0 0,-2 0 0 0 0,1 0 0 0 0,7 0 0 0 0,1 0 0 0 0,1 0 0 0 0,-2 0 0 0 0,-2 0 0 0 0,-2 0 0 0 0,-2 0 0 0 0,0 0 0 0 0,-1 0 0 0 0,-1 0 0 0 0,2 0 0 0 0,-2 0 0 0 0,-6-8 0 0 0,-2 0 0 0 0,1 0 0 0 0,7 1 0 0 0,5 3 0 0 0,2 0 0 0 0,-1 3 0 0 0,0 1 0 0 0,-9-7 0 0 0,-3-1 0 0 0,0-1 0 0 0,-7-3 0 0 0,-6-8 0 0 0,-7-6 0 0 0,-5-5 0 0 0,-4-4 0 0 0,-3-3 0 0 0,-1-1 0 0 0,-1 0 0 0 0,1-1 0 0 0,0 0 0 0 0,1 2 0 0 0,-1-1 0 0 0,1 0 0 0 0,0 1 0 0 0,-7 6 0 0 0,-2 3 0 0 0,0-1 0 0 0,3-1 0 0 0,-5 3 0 0 0,-8 8 0 0 0,-7 6 0 0 0,-4 7 0 0 0,0 11 0 0 0,1 3 0 0 0,-3 2 0 0 0,-1-2 0 0 0,-2 0 0 0 0,4 4 0 0 0,2 0 0 0 0,5-2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15.62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16.85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20.51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23.7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7:30:24.51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64439F-46FB-48ED-B3ED-DCC09267B1D8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2E873B-7E31-4F3A-8AAB-8585C4DB9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0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A1358-316E-4623-A9C7-71CD759BC7A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7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that there are still some bugs being worked out.  Can contact me (Darren) or Xpress Bill Pay customer service at 385-218-0343 if experiencing technical difficulties.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21027-7705-4ECC-A1A3-980CB0D581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1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5FDA6-006C-4430-A582-1C57FB1DB525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9B41AF-98CC-4FE5-96CF-265DE726B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F17F-1D67-4DD9-8300-EF1BD70FE173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37C7-922D-4FA0-848F-769CEFB98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CA9E-399B-4149-A378-608D908D680E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FFD9F-D484-43B2-AE65-DCA505ECF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22FA3-046D-4291-81EF-8DC96E725CE6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9981-ABC3-4D2F-B011-C18A8FC6E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83E6-2B32-4408-8A48-ACDB03385FE2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90C6-2407-4CCE-B4FD-E8D40A10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7425-3263-41AF-8CCD-DF6970EEF12D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C0BA6C-56E4-4366-A981-858D835B0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098F5F-998D-48AB-96FF-42C955D629AC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626F36-487F-4AB1-A07F-4EE07037A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321987-8CE8-4DF4-92F4-EE2E78E28AFC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3F5AD7-7D59-4555-B699-B61B67FB9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F9FB-6374-45F0-9EAA-BA534DF525E6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8CDB7-E689-4DC2-9651-A709E21D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C684-8F29-4FBD-8534-D6C6B4F2DFA3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8B7A7F-7AAE-41E3-B2FE-A094F8125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2F7C-4D8E-4641-999C-43C1E0051E03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9852-1401-492C-BE17-CEDE35C5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380615-E295-4748-AB88-AC4AED04C4B6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B839D8E-B677-4389-A44F-157DF05CD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E72F12-6912-4D1C-AB6D-9BD1103F8D9C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8C345F-BF78-4C08-9799-9FE3CB8D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0" r:id="rId2"/>
    <p:sldLayoutId id="2147483746" r:id="rId3"/>
    <p:sldLayoutId id="2147483747" r:id="rId4"/>
    <p:sldLayoutId id="2147483748" r:id="rId5"/>
    <p:sldLayoutId id="2147483741" r:id="rId6"/>
    <p:sldLayoutId id="2147483749" r:id="rId7"/>
    <p:sldLayoutId id="2147483742" r:id="rId8"/>
    <p:sldLayoutId id="2147483750" r:id="rId9"/>
    <p:sldLayoutId id="2147483743" r:id="rId10"/>
    <p:sldLayoutId id="2147483751" r:id="rId11"/>
    <p:sldLayoutId id="21474837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8D9A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ADD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8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bgtx.org/487/Hotel-Occupancy-Tax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deckhardt@fbgtx.or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deckhardt@fbgtx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bgtx.org/845/Short-Term-Renta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customXml" Target="../ink/ink12.xml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customXml" Target="../ink/ink11.xml"/><Relationship Id="rId17" Type="http://schemas.openxmlformats.org/officeDocument/2006/relationships/customXml" Target="../ink/ink16.xml"/><Relationship Id="rId2" Type="http://schemas.openxmlformats.org/officeDocument/2006/relationships/image" Target="../media/image11.png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10.xml"/><Relationship Id="rId5" Type="http://schemas.openxmlformats.org/officeDocument/2006/relationships/customXml" Target="../ink/ink5.xml"/><Relationship Id="rId15" Type="http://schemas.openxmlformats.org/officeDocument/2006/relationships/customXml" Target="../ink/ink14.xml"/><Relationship Id="rId10" Type="http://schemas.openxmlformats.org/officeDocument/2006/relationships/customXml" Target="../ink/ink9.xml"/><Relationship Id="rId4" Type="http://schemas.openxmlformats.org/officeDocument/2006/relationships/image" Target="../media/image12.png"/><Relationship Id="rId9" Type="http://schemas.openxmlformats.org/officeDocument/2006/relationships/customXml" Target="../ink/ink8.xml"/><Relationship Id="rId14" Type="http://schemas.openxmlformats.org/officeDocument/2006/relationships/customXml" Target="../ink/ink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" y="4840381"/>
            <a:ext cx="9144000" cy="781050"/>
          </a:xfrm>
        </p:spPr>
        <p:txBody>
          <a:bodyPr/>
          <a:lstStyle/>
          <a:p>
            <a:pPr algn="ctr" eaLnBrk="1" hangingPunct="1"/>
            <a:r>
              <a:rPr lang="en-US" sz="4000" cap="none">
                <a:solidFill>
                  <a:schemeClr val="bg1"/>
                </a:solidFill>
                <a:latin typeface="TW Cen MT"/>
              </a:rPr>
              <a:t>Development Services </a:t>
            </a:r>
            <a:br>
              <a:rPr lang="en-US" sz="4000" cap="none">
                <a:solidFill>
                  <a:schemeClr val="bg1"/>
                </a:solidFill>
                <a:latin typeface="TW Cen MT"/>
              </a:rPr>
            </a:br>
            <a:r>
              <a:rPr lang="en-US" sz="4000" cap="none">
                <a:solidFill>
                  <a:schemeClr val="bg1"/>
                </a:solidFill>
                <a:latin typeface="TW Cen MT"/>
              </a:rPr>
              <a:t>STR</a:t>
            </a:r>
            <a:br>
              <a:rPr lang="en-US" sz="4000" cap="none">
                <a:solidFill>
                  <a:schemeClr val="bg1"/>
                </a:solidFill>
                <a:latin typeface="TW Cen MT"/>
              </a:rPr>
            </a:br>
            <a:r>
              <a:rPr lang="en-US" sz="4000" cap="none">
                <a:solidFill>
                  <a:schemeClr val="bg1"/>
                </a:solidFill>
                <a:latin typeface="TW Cen MT"/>
              </a:rPr>
              <a:t>OWNER/OPERATOR UPDATE</a:t>
            </a:r>
            <a:endParaRPr lang="en-US" sz="1800" cap="none">
              <a:solidFill>
                <a:schemeClr val="bg1"/>
              </a:solidFill>
              <a:latin typeface="TW Cen MT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Autofit/>
          </a:bodyPr>
          <a:lstStyle/>
          <a:p>
            <a:pPr algn="ctr"/>
            <a:r>
              <a:rPr lang="en-US" sz="4000">
                <a:latin typeface="Arial"/>
                <a:cs typeface="Arial"/>
              </a:rPr>
              <a:t>June 18, 2024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21" y="198201"/>
            <a:ext cx="3175741" cy="323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46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02E2-BF97-C4DB-329E-33511778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99" y="2461595"/>
            <a:ext cx="3314492" cy="34184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MGO STEP-BY-STEP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940E70-3C6F-8C70-3893-02A092F8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363" y="1147735"/>
            <a:ext cx="5621894" cy="5367941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endParaRPr lang="en-US" sz="2800">
              <a:solidFill>
                <a:schemeClr val="tx2"/>
              </a:solidFill>
            </a:endParaRPr>
          </a:p>
          <a:p>
            <a:pPr marL="823595" lvl="1" indent="-457200">
              <a:lnSpc>
                <a:spcPct val="90000"/>
              </a:lnSpc>
              <a:buAutoNum type="arabicPeriod"/>
            </a:pPr>
            <a:r>
              <a:rPr lang="en-US" sz="2800">
                <a:solidFill>
                  <a:schemeClr val="tx2"/>
                </a:solidFill>
              </a:rPr>
              <a:t>CUSTOMER SUBMITS RENEWAL APPLICATION</a:t>
            </a:r>
          </a:p>
          <a:p>
            <a:pPr marL="823595" lvl="1" indent="-457200">
              <a:lnSpc>
                <a:spcPct val="90000"/>
              </a:lnSpc>
              <a:buAutoNum type="arabicPeriod"/>
            </a:pPr>
            <a:r>
              <a:rPr lang="en-US" sz="2800">
                <a:solidFill>
                  <a:schemeClr val="tx2"/>
                </a:solidFill>
              </a:rPr>
              <a:t>STAFF PROCESSES AND ISSUES INVOICE </a:t>
            </a:r>
          </a:p>
          <a:p>
            <a:pPr marL="823595" lvl="1" indent="-457200">
              <a:lnSpc>
                <a:spcPct val="90000"/>
              </a:lnSpc>
              <a:buAutoNum type="arabicPeriod"/>
            </a:pPr>
            <a:r>
              <a:rPr lang="en-US" sz="2800">
                <a:solidFill>
                  <a:schemeClr val="tx2"/>
                </a:solidFill>
              </a:rPr>
              <a:t>CUSTOMER PAYS INVOICE THROUGH MGO PORTAL </a:t>
            </a:r>
          </a:p>
          <a:p>
            <a:pPr marL="823595" lvl="1" indent="-457200">
              <a:lnSpc>
                <a:spcPct val="90000"/>
              </a:lnSpc>
              <a:buAutoNum type="arabicPeriod"/>
            </a:pPr>
            <a:r>
              <a:rPr lang="en-US" sz="2800">
                <a:solidFill>
                  <a:schemeClr val="tx2"/>
                </a:solidFill>
              </a:rPr>
              <a:t>CUSTOMER SCHEDULES STR INSPECTION THRU MGO</a:t>
            </a:r>
          </a:p>
          <a:p>
            <a:pPr marL="823595" lvl="1" indent="-457200">
              <a:lnSpc>
                <a:spcPct val="90000"/>
              </a:lnSpc>
              <a:buAutoNum type="arabicPeriod"/>
            </a:pPr>
            <a:r>
              <a:rPr lang="en-US" sz="2800">
                <a:solidFill>
                  <a:schemeClr val="tx2"/>
                </a:solidFill>
              </a:rPr>
              <a:t>PASSING INSPECTION, WITHIN MINUTES PERMIT IS AVAILABLE </a:t>
            </a:r>
          </a:p>
          <a:p>
            <a:pPr marL="823595" lvl="1" indent="-457200">
              <a:lnSpc>
                <a:spcPct val="90000"/>
              </a:lnSpc>
              <a:buAutoNum type="arabicPeriod"/>
            </a:pPr>
            <a:r>
              <a:rPr lang="en-US" sz="2800">
                <a:solidFill>
                  <a:schemeClr val="tx2"/>
                </a:solidFill>
              </a:rPr>
              <a:t>PRINT AND POST!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F21CE2-A464-BE82-E6F1-7777897A5E75}"/>
              </a:ext>
            </a:extLst>
          </p:cNvPr>
          <p:cNvSpPr txBox="1">
            <a:spLocks/>
          </p:cNvSpPr>
          <p:nvPr/>
        </p:nvSpPr>
        <p:spPr bwMode="auto">
          <a:xfrm>
            <a:off x="612648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/>
              <a:t>MGO WORKFLOW </a:t>
            </a:r>
          </a:p>
        </p:txBody>
      </p:sp>
    </p:spTree>
    <p:extLst>
      <p:ext uri="{BB962C8B-B14F-4D97-AF65-F5344CB8AC3E}">
        <p14:creationId xmlns:p14="http://schemas.microsoft.com/office/powerpoint/2010/main" val="169831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01BCDA06-AC9A-708B-BC4B-B7F26AE858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r="22111" b="-676"/>
          <a:stretch/>
        </p:blipFill>
        <p:spPr>
          <a:xfrm>
            <a:off x="284480" y="1529080"/>
            <a:ext cx="8270242" cy="52379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25FEEC-B5AD-10B8-37AF-24011ECECE76}"/>
                  </a:ext>
                </a:extLst>
              </p14:cNvPr>
              <p14:cNvContentPartPr/>
              <p14:nvPr/>
            </p14:nvContentPartPr>
            <p14:xfrm>
              <a:off x="7264944" y="1992816"/>
              <a:ext cx="905400" cy="266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25FEEC-B5AD-10B8-37AF-24011ECECE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8824" y="1986704"/>
                <a:ext cx="917640" cy="278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242649-19E3-90B6-2602-DDB2627C3A23}"/>
                  </a:ext>
                </a:extLst>
              </p14:cNvPr>
              <p14:cNvContentPartPr/>
              <p14:nvPr/>
            </p14:nvContentPartPr>
            <p14:xfrm>
              <a:off x="7302384" y="2009736"/>
              <a:ext cx="909000" cy="204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242649-19E3-90B6-2602-DDB2627C3A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9384" y="1946625"/>
                <a:ext cx="1034640" cy="329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8A39C4B-84D7-44AD-F2C4-73F42191B177}"/>
                  </a:ext>
                </a:extLst>
              </p14:cNvPr>
              <p14:cNvContentPartPr/>
              <p14:nvPr/>
            </p14:nvContentPartPr>
            <p14:xfrm>
              <a:off x="3623264" y="4126776"/>
              <a:ext cx="1599120" cy="46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8A39C4B-84D7-44AD-F2C4-73F42191B1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60250" y="4063284"/>
                <a:ext cx="1724788" cy="173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0F983ED-720E-3B9F-7F37-E8B874D44FF7}"/>
                  </a:ext>
                </a:extLst>
              </p14:cNvPr>
              <p14:cNvContentPartPr/>
              <p14:nvPr/>
            </p14:nvContentPartPr>
            <p14:xfrm>
              <a:off x="3748824" y="3424576"/>
              <a:ext cx="667000" cy="9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0F983ED-720E-3B9F-7F37-E8B874D44F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85798" y="3362576"/>
                <a:ext cx="792693" cy="13356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6AB6456D-7D87-5CEB-93B8-C9B654AA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INSPECTION REQUEST</a:t>
            </a:r>
          </a:p>
        </p:txBody>
      </p:sp>
    </p:spTree>
    <p:extLst>
      <p:ext uri="{BB962C8B-B14F-4D97-AF65-F5344CB8AC3E}">
        <p14:creationId xmlns:p14="http://schemas.microsoft.com/office/powerpoint/2010/main" val="199772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B9E0B-EA75-B7F5-8EAA-7DBD8FE1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INSPECTION 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D629E-0949-BC7F-13AB-DA6081E7B8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6032" y="1600200"/>
            <a:ext cx="8510016" cy="4114800"/>
          </a:xfrm>
        </p:spPr>
        <p:txBody>
          <a:bodyPr/>
          <a:lstStyle/>
          <a:p>
            <a:pPr marL="318770" indent="-318770"/>
            <a:r>
              <a:rPr lang="en-US"/>
              <a:t>Go to MGO portal</a:t>
            </a:r>
          </a:p>
          <a:p>
            <a:pPr marL="318770" indent="-318770"/>
            <a:r>
              <a:rPr lang="en-US"/>
              <a:t>Click on projects </a:t>
            </a:r>
          </a:p>
          <a:p>
            <a:pPr marL="318770" indent="-318770"/>
            <a:r>
              <a:rPr lang="en-US"/>
              <a:t>Click request an inspection </a:t>
            </a:r>
          </a:p>
          <a:p>
            <a:pPr marL="318770" indent="-318770"/>
            <a:r>
              <a:rPr lang="en-US"/>
              <a:t>Follow prompts </a:t>
            </a:r>
          </a:p>
          <a:p>
            <a:pPr marL="318770" indent="-318770"/>
            <a:r>
              <a:rPr lang="en-US"/>
              <a:t>Staff will assign an inspector and time slot</a:t>
            </a:r>
          </a:p>
          <a:p>
            <a:pPr marL="318770" indent="-318770"/>
            <a:r>
              <a:rPr lang="en-US"/>
              <a:t>You will receive email conformation of inspection appointment</a:t>
            </a:r>
          </a:p>
          <a:p>
            <a:pPr marL="318770" indent="-318770"/>
            <a:r>
              <a:rPr lang="en-US"/>
              <a:t>If inspection fails, Re-inspection is required and a fee of $75 is payable prior to rescheduling </a:t>
            </a:r>
          </a:p>
          <a:p>
            <a:pPr marL="366395" lvl="1" indent="0">
              <a:buClr>
                <a:srgbClr val="215E15"/>
              </a:buCl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9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514F-0519-6803-1998-9EEE61B4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16" y="192441"/>
            <a:ext cx="5866721" cy="1128680"/>
          </a:xfrm>
        </p:spPr>
        <p:txBody>
          <a:bodyPr>
            <a:normAutofit/>
          </a:bodyPr>
          <a:lstStyle/>
          <a:p>
            <a:r>
              <a:rPr lang="en-US" sz="4000"/>
              <a:t>2024 STR ORDINANCE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4F606-09EF-0E45-CF54-6C9B664FB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16" y="1324285"/>
            <a:ext cx="8498027" cy="5341274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18770" indent="-318770"/>
            <a:r>
              <a:rPr lang="en-US" sz="2400">
                <a:solidFill>
                  <a:schemeClr val="tx2"/>
                </a:solidFill>
              </a:rPr>
              <a:t>Effective January 1, 2024</a:t>
            </a:r>
          </a:p>
          <a:p>
            <a:pPr marL="318770" indent="-318770"/>
            <a:r>
              <a:rPr lang="en-US" sz="2400">
                <a:solidFill>
                  <a:schemeClr val="tx2"/>
                </a:solidFill>
              </a:rPr>
              <a:t>STR permitting software- My Government Online (MGO)</a:t>
            </a:r>
          </a:p>
          <a:p>
            <a:pPr marL="318770" indent="-318770"/>
            <a:r>
              <a:rPr lang="en-US" sz="2400">
                <a:solidFill>
                  <a:schemeClr val="tx2"/>
                </a:solidFill>
              </a:rPr>
              <a:t>No new STR-Unoccupied in R1, R2 or R3</a:t>
            </a:r>
          </a:p>
          <a:p>
            <a:pPr marL="318770" indent="-318770"/>
            <a:r>
              <a:rPr lang="en-US" sz="2400">
                <a:solidFill>
                  <a:schemeClr val="tx2"/>
                </a:solidFill>
              </a:rPr>
              <a:t>Eliminated STR-Condominium use</a:t>
            </a:r>
          </a:p>
          <a:p>
            <a:pPr marL="318770" indent="-318770"/>
            <a:r>
              <a:rPr lang="en-US" sz="2400">
                <a:solidFill>
                  <a:schemeClr val="tx2"/>
                </a:solidFill>
              </a:rPr>
              <a:t>Created Special Exception process- approved through Zoning board of Adjustments</a:t>
            </a:r>
          </a:p>
          <a:p>
            <a:pPr marL="318770" indent="-318770"/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9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514F-0519-6803-1998-9EEE61B4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16" y="192441"/>
            <a:ext cx="5866721" cy="1128680"/>
          </a:xfrm>
        </p:spPr>
        <p:txBody>
          <a:bodyPr>
            <a:normAutofit/>
          </a:bodyPr>
          <a:lstStyle/>
          <a:p>
            <a:r>
              <a:rPr lang="en-US" sz="4000"/>
              <a:t>2024 STR ORDINANCE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4F606-09EF-0E45-CF54-6C9B664FB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16" y="1324285"/>
            <a:ext cx="8498027" cy="5341274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18770" indent="-318770"/>
            <a:r>
              <a:rPr lang="en-US" sz="4000">
                <a:solidFill>
                  <a:schemeClr val="tx2"/>
                </a:solidFill>
              </a:rPr>
              <a:t>Annual STR inspection required on EVERY renewal</a:t>
            </a:r>
          </a:p>
          <a:p>
            <a:pPr marL="318770" indent="-318770"/>
            <a:r>
              <a:rPr lang="en-US" sz="4000">
                <a:solidFill>
                  <a:schemeClr val="tx2"/>
                </a:solidFill>
              </a:rPr>
              <a:t>Transfers allowed</a:t>
            </a:r>
          </a:p>
          <a:p>
            <a:pPr marL="318770" indent="-318770"/>
            <a:r>
              <a:rPr lang="en-US" sz="4000">
                <a:solidFill>
                  <a:schemeClr val="tx2"/>
                </a:solidFill>
              </a:rPr>
              <a:t>Continuation of Non-Conforming</a:t>
            </a:r>
          </a:p>
          <a:p>
            <a:pPr marL="639445" lvl="1">
              <a:buClr>
                <a:srgbClr val="215E15"/>
              </a:buClr>
              <a:buFont typeface="Courier New" pitchFamily="2" charset="2"/>
              <a:buChar char="o"/>
            </a:pPr>
            <a:r>
              <a:rPr lang="en-US" sz="3700">
                <a:solidFill>
                  <a:schemeClr val="tx2"/>
                </a:solidFill>
              </a:rPr>
              <a:t>Loss of non-conforming status if permit expired longer than 90 days</a:t>
            </a:r>
          </a:p>
        </p:txBody>
      </p:sp>
    </p:spTree>
    <p:extLst>
      <p:ext uri="{BB962C8B-B14F-4D97-AF65-F5344CB8AC3E}">
        <p14:creationId xmlns:p14="http://schemas.microsoft.com/office/powerpoint/2010/main" val="278996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50B6-0E43-9497-C2F1-975728A8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75" y="-140250"/>
            <a:ext cx="6438983" cy="1755889"/>
          </a:xfrm>
        </p:spPr>
        <p:txBody>
          <a:bodyPr>
            <a:normAutofit/>
          </a:bodyPr>
          <a:lstStyle/>
          <a:p>
            <a:r>
              <a:rPr lang="en-US"/>
              <a:t>STR Fees</a:t>
            </a:r>
            <a:r>
              <a:rPr lang="en-US" sz="300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65D78-505D-C835-FCF4-77DA08E0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65" y="1362731"/>
            <a:ext cx="6048042" cy="51472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/>
              <a:t>Based on Bedrooms </a:t>
            </a:r>
          </a:p>
          <a:p>
            <a:pPr marL="639445" lvl="1"/>
            <a:r>
              <a:rPr lang="en-US" sz="3600"/>
              <a:t>1 bedroom - $300</a:t>
            </a:r>
          </a:p>
          <a:p>
            <a:pPr marL="639445" lvl="1"/>
            <a:r>
              <a:rPr lang="en-US" sz="3600"/>
              <a:t>2 bedroom- $500</a:t>
            </a:r>
          </a:p>
          <a:p>
            <a:pPr marL="639445" lvl="1"/>
            <a:r>
              <a:rPr lang="en-US" sz="3600"/>
              <a:t>3 bedroom- $700</a:t>
            </a:r>
          </a:p>
          <a:p>
            <a:pPr marL="639445" lvl="1"/>
            <a:r>
              <a:rPr lang="en-US" sz="3600"/>
              <a:t>4 bedroom- $900</a:t>
            </a:r>
          </a:p>
          <a:p>
            <a:pPr marL="639445" lvl="1"/>
            <a:r>
              <a:rPr lang="en-US" sz="3600"/>
              <a:t>5 bedroom- $1,000</a:t>
            </a:r>
          </a:p>
          <a:p>
            <a:pPr marL="318770" indent="-318770">
              <a:buClr>
                <a:srgbClr val="E8D9AA"/>
              </a:buClr>
              <a:buFont typeface="Wingdings" pitchFamily="18" charset="2"/>
              <a:buChar char=""/>
            </a:pPr>
            <a:r>
              <a:rPr lang="en-US" sz="3600"/>
              <a:t>Transfer fee -$300</a:t>
            </a:r>
          </a:p>
        </p:txBody>
      </p:sp>
    </p:spTree>
    <p:extLst>
      <p:ext uri="{BB962C8B-B14F-4D97-AF65-F5344CB8AC3E}">
        <p14:creationId xmlns:p14="http://schemas.microsoft.com/office/powerpoint/2010/main" val="345844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0355-59F7-55DE-9A23-DF7CB3724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Hotel Occupancy Taxes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A472F-03C0-0F59-FF8E-C902E6FED1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City of Fredericskburg</a:t>
            </a:r>
          </a:p>
        </p:txBody>
      </p:sp>
    </p:spTree>
    <p:extLst>
      <p:ext uri="{BB962C8B-B14F-4D97-AF65-F5344CB8AC3E}">
        <p14:creationId xmlns:p14="http://schemas.microsoft.com/office/powerpoint/2010/main" val="1742634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364EA4-1804-67F0-ECD3-4469B04E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H.O.T. Remittances are due: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36DB91D-B866-8571-BC61-7515D9574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1133" b="-447"/>
          <a:stretch/>
        </p:blipFill>
        <p:spPr>
          <a:xfrm>
            <a:off x="510366" y="2007557"/>
            <a:ext cx="8354648" cy="2832036"/>
          </a:xfrm>
        </p:spPr>
      </p:pic>
    </p:spTree>
    <p:extLst>
      <p:ext uri="{BB962C8B-B14F-4D97-AF65-F5344CB8AC3E}">
        <p14:creationId xmlns:p14="http://schemas.microsoft.com/office/powerpoint/2010/main" val="268545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6B3D-E7C2-1414-6CE9-C5BD6A46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Form thru Xpress Bill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26BBF-C05D-D742-1EEF-2C42CD17B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8770" indent="-318770"/>
            <a:r>
              <a:rPr lang="en-US">
                <a:hlinkClick r:id="rId3"/>
              </a:rPr>
              <a:t>New starting in 1Q24</a:t>
            </a:r>
            <a:endParaRPr lang="en-US"/>
          </a:p>
          <a:p>
            <a:pPr marL="318770" indent="-318770"/>
            <a:r>
              <a:rPr lang="en-US"/>
              <a:t>Can fill out form and pay online through credit card or ACH </a:t>
            </a:r>
          </a:p>
          <a:p>
            <a:pPr marL="318770" indent="-318770"/>
            <a:r>
              <a:rPr lang="en-US"/>
              <a:t>Also remit $0.00</a:t>
            </a:r>
          </a:p>
          <a:p>
            <a:pPr marL="318770" indent="-318770"/>
            <a:r>
              <a:rPr lang="en-US"/>
              <a:t>Credit card fee is 4%, ACH bank draft no fee</a:t>
            </a:r>
          </a:p>
          <a:p>
            <a:pPr marL="318770" indent="-31877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1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7C7C-E622-6812-41C3-3E0E07EB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Taxable Revenue?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80B0-0284-84A2-68AB-BDBA2438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8770" indent="-318770"/>
            <a:r>
              <a:rPr lang="en-US" b="0" i="0">
                <a:effectLst/>
                <a:highlight>
                  <a:srgbClr val="FFFFFF"/>
                </a:highlight>
                <a:latin typeface="TW Cen MT"/>
              </a:rPr>
              <a:t>Taxable revenue includes</a:t>
            </a:r>
            <a:endParaRPr lang="en-US">
              <a:latin typeface="Tw Cen MT"/>
            </a:endParaRPr>
          </a:p>
          <a:p>
            <a:pPr marL="318770" indent="-318770"/>
            <a:r>
              <a:rPr lang="en-US">
                <a:highlight>
                  <a:srgbClr val="FFFFFF"/>
                </a:highlight>
                <a:latin typeface="TW Cen MT"/>
              </a:rPr>
              <a:t> </a:t>
            </a:r>
            <a:r>
              <a:rPr lang="en-US" b="0" i="0">
                <a:effectLst/>
                <a:highlight>
                  <a:srgbClr val="FFFFFF"/>
                </a:highlight>
                <a:latin typeface="TW Cen MT"/>
              </a:rPr>
              <a:t>gross taxable receipts,</a:t>
            </a:r>
            <a:r>
              <a:rPr lang="en-US">
                <a:highlight>
                  <a:srgbClr val="FFFFFF"/>
                </a:highlight>
                <a:latin typeface="TW Cen MT"/>
              </a:rPr>
              <a:t> </a:t>
            </a:r>
            <a:endParaRPr lang="en-US">
              <a:latin typeface="Tw Cen MT"/>
            </a:endParaRPr>
          </a:p>
          <a:p>
            <a:pPr marL="318770" indent="-318770"/>
            <a:r>
              <a:rPr lang="en-US" b="0" i="0">
                <a:effectLst/>
                <a:highlight>
                  <a:srgbClr val="FFFFFF"/>
                </a:highlight>
                <a:latin typeface="TW Cen MT"/>
              </a:rPr>
              <a:t>cleaning fees</a:t>
            </a:r>
            <a:r>
              <a:rPr lang="en-US">
                <a:highlight>
                  <a:srgbClr val="FFFFFF"/>
                </a:highlight>
                <a:latin typeface="TW Cen MT"/>
              </a:rPr>
              <a:t> </a:t>
            </a:r>
            <a:endParaRPr lang="en-US">
              <a:latin typeface="Tw Cen MT"/>
            </a:endParaRPr>
          </a:p>
          <a:p>
            <a:pPr marL="318770" indent="-318770"/>
            <a:r>
              <a:rPr lang="en-US" b="0" i="0">
                <a:effectLst/>
                <a:highlight>
                  <a:srgbClr val="FFFFFF"/>
                </a:highlight>
                <a:latin typeface="TW Cen MT"/>
              </a:rPr>
              <a:t>pet fees.  </a:t>
            </a:r>
            <a:endParaRPr lang="en-US"/>
          </a:p>
          <a:p>
            <a:pPr marL="318770" indent="-318770"/>
            <a:endParaRPr lang="en-US" b="0" i="0">
              <a:effectLst/>
              <a:highlight>
                <a:srgbClr val="FFFFFF"/>
              </a:highlight>
              <a:latin typeface="TW Cen M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18770" indent="-31877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5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43B4-587B-3579-E105-57BA58EE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 Updates - What we'll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8DFC-0FB5-7998-EE18-9AA1F4BD1C2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8770" indent="-318770"/>
            <a:r>
              <a:rPr lang="en-US" sz="4000"/>
              <a:t>Tyler Baethge, STR Specialist</a:t>
            </a:r>
          </a:p>
          <a:p>
            <a:pPr marL="318770" indent="-318770"/>
            <a:r>
              <a:rPr lang="en-US" sz="4000"/>
              <a:t>MGO Permitting Software System</a:t>
            </a:r>
          </a:p>
          <a:p>
            <a:pPr marL="318770" indent="-318770">
              <a:buClr>
                <a:srgbClr val="E8D9AA"/>
              </a:buClr>
            </a:pPr>
            <a:r>
              <a:rPr lang="en-US" sz="4000"/>
              <a:t>2024 Ordinance Changes</a:t>
            </a:r>
          </a:p>
          <a:p>
            <a:pPr marL="318770" indent="-318770">
              <a:buClr>
                <a:srgbClr val="E8D9AA"/>
              </a:buClr>
            </a:pPr>
            <a:r>
              <a:rPr lang="en-US" sz="4000"/>
              <a:t>H.O.T.</a:t>
            </a:r>
          </a:p>
          <a:p>
            <a:pPr marL="318770" indent="-318770">
              <a:buClr>
                <a:srgbClr val="E8D9AA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68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7C7C-E622-6812-41C3-3E0E07EB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Taxable Revenue?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80B0-0284-84A2-68AB-BDBA2438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8770" indent="-318770"/>
            <a:r>
              <a:rPr lang="en-US" b="0" i="0">
                <a:effectLst/>
                <a:highlight>
                  <a:srgbClr val="FFFFFF"/>
                </a:highlight>
                <a:latin typeface="TW Cen MT"/>
              </a:rPr>
              <a:t>When calculating the Hotel Occupancy Tax due, seven percent (7%) is multiplied by the gross taxable receipts amount, cleaning fees and pet fees. </a:t>
            </a:r>
            <a:endParaRPr lang="en-US"/>
          </a:p>
          <a:p>
            <a:pPr marL="318770" indent="-318770" algn="l"/>
            <a:r>
              <a:rPr lang="en-US" sz="1800" b="0" i="0">
                <a:effectLst/>
                <a:highlight>
                  <a:srgbClr val="FFFFFF"/>
                </a:highlight>
                <a:latin typeface="TW Cen MT"/>
              </a:rPr>
              <a:t>Example: If the nightly rate is $300 per night, a cleaning fee of $100 is charged, a pet fee of $50 is charged and the guest stays two nights, the total taxable receipts amount is $750.   </a:t>
            </a:r>
          </a:p>
          <a:p>
            <a:pPr marL="318770" indent="-318770" algn="l"/>
            <a:r>
              <a:rPr lang="en-US" sz="1800" b="0" i="0">
                <a:effectLst/>
                <a:highlight>
                  <a:srgbClr val="FFFFFF"/>
                </a:highlight>
                <a:latin typeface="TW Cen MT"/>
              </a:rPr>
              <a:t>$300 X 2 nights = $600 plus $100 cleaning fee + $50 pet fee = $750 total taxable receipts</a:t>
            </a:r>
          </a:p>
          <a:p>
            <a:pPr marL="318770" indent="-318770" algn="l"/>
            <a:r>
              <a:rPr lang="en-US" sz="1800" b="0" i="0">
                <a:effectLst/>
                <a:highlight>
                  <a:srgbClr val="FFFFFF"/>
                </a:highlight>
                <a:latin typeface="TW Cen MT"/>
              </a:rPr>
              <a:t>$750 X 0.07 (7%) = $52.50 hotel tax due</a:t>
            </a:r>
            <a:endParaRPr lang="en-US" sz="1400" b="0" i="0">
              <a:effectLst/>
              <a:highlight>
                <a:srgbClr val="FFFFFF"/>
              </a:highlight>
              <a:latin typeface="TW Cen M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18770" indent="-31877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0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17B1-2A55-F550-9760-B1A1B06D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$0.00 Receipts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ABA4-A638-1D6C-B1C1-D0DED623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8770" indent="-318770"/>
            <a:r>
              <a:rPr lang="en-US" b="0" i="0">
                <a:effectLst/>
                <a:highlight>
                  <a:srgbClr val="FFFFFF"/>
                </a:highlight>
                <a:latin typeface="TW Cen MT"/>
              </a:rPr>
              <a:t>If you do not have any receipts during a quarter, you will file a zero-dollar receipts remittance.  </a:t>
            </a:r>
            <a:endParaRPr lang="en-US">
              <a:latin typeface="TW Cen MT"/>
            </a:endParaRPr>
          </a:p>
          <a:p>
            <a:pPr marL="318770" indent="-318770"/>
            <a:r>
              <a:rPr lang="en-US" b="0" i="0">
                <a:effectLst/>
                <a:highlight>
                  <a:srgbClr val="FFFFFF"/>
                </a:highlight>
                <a:latin typeface="TW Cen MT"/>
              </a:rPr>
              <a:t>This will prevent the City from sending a delinquent notice to you for the quarter you did not have any receipts.</a:t>
            </a:r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386445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2BDE-6327-5302-260F-ECBEAF78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Reservation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4B47A-F886-4A43-9612-AD04E4438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8770" indent="-318770"/>
            <a:r>
              <a:rPr lang="en-US" sz="2400" b="0" i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Lato"/>
                <a:ea typeface="Lato"/>
                <a:cs typeface="Lato"/>
              </a:rPr>
              <a:t>Reservation services like </a:t>
            </a:r>
            <a:r>
              <a:rPr lang="en-US" sz="2400" b="0" i="0" err="1">
                <a:solidFill>
                  <a:srgbClr val="2B2B2B"/>
                </a:solidFill>
                <a:effectLst/>
                <a:highlight>
                  <a:srgbClr val="FFFFFF"/>
                </a:highlight>
                <a:latin typeface="Lato"/>
                <a:ea typeface="Lato"/>
                <a:cs typeface="Lato"/>
              </a:rPr>
              <a:t>AirBnB</a:t>
            </a:r>
            <a:r>
              <a:rPr lang="en-US" sz="2400" b="0" i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Lato"/>
                <a:ea typeface="Lato"/>
                <a:cs typeface="Lato"/>
              </a:rPr>
              <a:t> or VRBO</a:t>
            </a:r>
            <a:r>
              <a:rPr lang="en-US" sz="2400" b="0" i="0">
                <a:solidFill>
                  <a:srgbClr val="2B2B2B"/>
                </a:solidFill>
                <a:effectLst/>
                <a:highlight>
                  <a:srgbClr val="FFFF00"/>
                </a:highlight>
                <a:latin typeface="Lato"/>
                <a:ea typeface="Lato"/>
                <a:cs typeface="Lato"/>
              </a:rPr>
              <a:t> do </a:t>
            </a:r>
            <a:r>
              <a:rPr lang="en-US" sz="2400" b="0" i="0" u="sng">
                <a:solidFill>
                  <a:srgbClr val="2B2B2B"/>
                </a:solidFill>
                <a:effectLst/>
                <a:highlight>
                  <a:srgbClr val="FFFF00"/>
                </a:highlight>
                <a:latin typeface="Lato"/>
                <a:ea typeface="Lato"/>
                <a:cs typeface="Lato"/>
              </a:rPr>
              <a:t>NOT</a:t>
            </a:r>
            <a:r>
              <a:rPr lang="en-US" sz="2400" b="0" i="0">
                <a:solidFill>
                  <a:srgbClr val="2B2B2B"/>
                </a:solidFill>
                <a:effectLst/>
                <a:highlight>
                  <a:srgbClr val="FFFF00"/>
                </a:highlight>
                <a:latin typeface="Lato"/>
                <a:ea typeface="Lato"/>
                <a:cs typeface="Lato"/>
              </a:rPr>
              <a:t> remit HOT to the City of Fredericksburg</a:t>
            </a:r>
            <a:r>
              <a:rPr lang="en-US" sz="2400" b="0" i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Lato"/>
                <a:ea typeface="Lato"/>
                <a:cs typeface="Lato"/>
              </a:rPr>
              <a:t> on behalf of their customers.  It is your responsibility to make sure you charge and collect the appropriate amount of hotel tax and remit it to the City of Fredericksburg.</a:t>
            </a:r>
          </a:p>
          <a:p>
            <a:pPr marL="318770" indent="-318770"/>
            <a:r>
              <a:rPr lang="en-US" sz="2400" b="0" i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Lato"/>
                <a:ea typeface="Lato"/>
                <a:cs typeface="Lato"/>
              </a:rPr>
              <a:t>If you use or plan to use a reservation service, they usually remit State HOT under their taxpayer number on your behalf.  However, you should </a:t>
            </a:r>
            <a:r>
              <a:rPr lang="en-US" sz="2400" b="0" i="0" u="sng">
                <a:solidFill>
                  <a:srgbClr val="2B2B2B"/>
                </a:solidFill>
                <a:effectLst/>
                <a:highlight>
                  <a:srgbClr val="FFFF00"/>
                </a:highlight>
                <a:latin typeface="Lato"/>
                <a:ea typeface="Lato"/>
                <a:cs typeface="Lato"/>
              </a:rPr>
              <a:t>always verify what services your reservation service is performing for you.</a:t>
            </a:r>
            <a:r>
              <a:rPr lang="en-US" sz="2400" b="0" i="0">
                <a:solidFill>
                  <a:srgbClr val="2B2B2B"/>
                </a:solidFill>
                <a:effectLst/>
                <a:highlight>
                  <a:srgbClr val="FFFF00"/>
                </a:highlight>
                <a:latin typeface="Lato"/>
                <a:ea typeface="Lato"/>
                <a:cs typeface="Lato"/>
              </a:rPr>
              <a:t> </a:t>
            </a:r>
            <a:r>
              <a:rPr lang="en-US" sz="2400" b="0" i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Lato"/>
                <a:ea typeface="Lato"/>
                <a:cs typeface="Lato"/>
              </a:rPr>
              <a:t> This is especially important as it relates to remitting HOT. </a:t>
            </a:r>
            <a:r>
              <a:rPr lang="en-US" b="0" i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Lato"/>
                <a:ea typeface="Lato"/>
                <a:cs typeface="Lato"/>
              </a:rPr>
              <a:t> </a:t>
            </a:r>
            <a:endParaRPr lang="en-US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37553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2EEB-1426-627F-EE97-E72EACCB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D3F44-7982-1631-AE8C-DA616F9B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36" y="1600200"/>
            <a:ext cx="8456112" cy="5028156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>
                <a:highlight>
                  <a:srgbClr val="FFFFFF"/>
                </a:highlight>
                <a:latin typeface="TW Cen MT"/>
              </a:rPr>
              <a:t>Customers</a:t>
            </a:r>
            <a:r>
              <a:rPr lang="en-US" sz="2400" b="0" i="0">
                <a:effectLst/>
                <a:highlight>
                  <a:srgbClr val="FFFFFF"/>
                </a:highlight>
                <a:latin typeface="TW Cen MT"/>
              </a:rPr>
              <a:t> who stay in a hotel, motel, bed and breakfast or short-term rental for </a:t>
            </a:r>
            <a:r>
              <a:rPr lang="en-US" sz="2400" b="0" i="0">
                <a:effectLst/>
                <a:highlight>
                  <a:srgbClr val="FFFF00"/>
                </a:highlight>
                <a:latin typeface="TW Cen MT"/>
              </a:rPr>
              <a:t>longer than 30</a:t>
            </a:r>
            <a:r>
              <a:rPr lang="en-US" sz="2400" b="0" i="0">
                <a:effectLst/>
                <a:highlight>
                  <a:srgbClr val="FFFFFF"/>
                </a:highlight>
                <a:latin typeface="TW Cen MT"/>
              </a:rPr>
              <a:t> consecutive days.</a:t>
            </a:r>
            <a:endParaRPr lang="en-US" sz="2400" b="0" i="0">
              <a:effectLst/>
              <a:highlight>
                <a:srgbClr val="FFFFFF"/>
              </a:highlight>
              <a:latin typeface="TW Cen MT"/>
              <a:ea typeface="Lato"/>
              <a:cs typeface="Lato"/>
            </a:endParaRPr>
          </a:p>
          <a:p>
            <a:pPr marL="318770" indent="-318770" algn="l"/>
            <a:r>
              <a:rPr lang="en-US" sz="2400" b="0" i="0">
                <a:effectLst/>
                <a:highlight>
                  <a:srgbClr val="FFFFFF"/>
                </a:highlight>
                <a:latin typeface="TW Cen MT"/>
              </a:rPr>
              <a:t>Common Exemptions from Hotel Occupancy Tax: </a:t>
            </a:r>
            <a:endParaRPr lang="en-US" sz="2400" b="0" i="0">
              <a:effectLst/>
              <a:highlight>
                <a:srgbClr val="FFFFFF"/>
              </a:highlight>
              <a:latin typeface="TW Cen MT"/>
              <a:ea typeface="Lato"/>
              <a:cs typeface="Lato"/>
            </a:endParaRPr>
          </a:p>
          <a:p>
            <a:pPr marL="318770" indent="-318770" algn="l">
              <a:buFont typeface="+mj-lt"/>
              <a:buAutoNum type="arabicPeriod"/>
            </a:pPr>
            <a:r>
              <a:rPr lang="en-US" sz="2400" b="0" i="0">
                <a:effectLst/>
                <a:highlight>
                  <a:srgbClr val="FFFFFF"/>
                </a:highlight>
                <a:latin typeface="TW Cen MT"/>
              </a:rPr>
              <a:t> Guest stays over 30 consecutive days, </a:t>
            </a:r>
            <a:endParaRPr lang="en-US" sz="2400" b="0" i="0">
              <a:effectLst/>
              <a:highlight>
                <a:srgbClr val="FFFFFF"/>
              </a:highlight>
              <a:latin typeface="TW Cen MT"/>
              <a:ea typeface="Lato"/>
              <a:cs typeface="Lato"/>
            </a:endParaRPr>
          </a:p>
          <a:p>
            <a:pPr marL="318770" indent="-318770" algn="l">
              <a:buFont typeface="+mj-lt"/>
              <a:buAutoNum type="arabicPeriod"/>
            </a:pPr>
            <a:r>
              <a:rPr lang="en-US" sz="2400" b="0" i="0">
                <a:effectLst/>
                <a:highlight>
                  <a:srgbClr val="FFFFFF"/>
                </a:highlight>
                <a:latin typeface="TW Cen MT"/>
              </a:rPr>
              <a:t> State &amp; Federal Officials or Employees,</a:t>
            </a:r>
            <a:endParaRPr lang="en-US" sz="2400" b="0" i="0">
              <a:effectLst/>
              <a:highlight>
                <a:srgbClr val="FFFFFF"/>
              </a:highlight>
              <a:latin typeface="TW Cen MT"/>
              <a:ea typeface="Lato"/>
              <a:cs typeface="Lato"/>
            </a:endParaRPr>
          </a:p>
          <a:p>
            <a:pPr marL="318770" indent="-318770" algn="l">
              <a:buFont typeface="+mj-lt"/>
              <a:buAutoNum type="arabicPeriod"/>
            </a:pPr>
            <a:r>
              <a:rPr lang="en-US" sz="2400" b="0" i="0">
                <a:effectLst/>
                <a:highlight>
                  <a:srgbClr val="FFFFFF"/>
                </a:highlight>
                <a:latin typeface="TW Cen MT"/>
              </a:rPr>
              <a:t> Charitable Entities – 501 (c)(3) or nonprofit organizations,</a:t>
            </a:r>
            <a:endParaRPr lang="en-US" sz="2400" b="0" i="0">
              <a:effectLst/>
              <a:highlight>
                <a:srgbClr val="FFFFFF"/>
              </a:highlight>
              <a:latin typeface="TW Cen MT"/>
              <a:ea typeface="Lato"/>
              <a:cs typeface="Lato"/>
            </a:endParaRPr>
          </a:p>
          <a:p>
            <a:pPr marL="318770" indent="-318770" algn="l">
              <a:buFont typeface="+mj-lt"/>
              <a:buAutoNum type="arabicPeriod"/>
            </a:pPr>
            <a:r>
              <a:rPr lang="en-US" sz="2400" b="0" i="0">
                <a:effectLst/>
                <a:highlight>
                  <a:srgbClr val="FFFFFF"/>
                </a:highlight>
                <a:latin typeface="TW Cen MT"/>
              </a:rPr>
              <a:t> Educational Entities (exempt from State hotel tax, but NOT local hotel tax), and</a:t>
            </a:r>
            <a:endParaRPr lang="en-US" sz="2400" b="0" i="0">
              <a:effectLst/>
              <a:highlight>
                <a:srgbClr val="FFFFFF"/>
              </a:highlight>
              <a:latin typeface="TW Cen MT"/>
              <a:ea typeface="Lato"/>
              <a:cs typeface="Lato"/>
            </a:endParaRPr>
          </a:p>
          <a:p>
            <a:pPr marL="318770" indent="-318770" algn="l">
              <a:buFont typeface="+mj-lt"/>
              <a:buAutoNum type="arabicPeriod"/>
            </a:pPr>
            <a:r>
              <a:rPr lang="en-US" sz="2400" b="0" i="0">
                <a:effectLst/>
                <a:highlight>
                  <a:srgbClr val="FFFFFF"/>
                </a:highlight>
                <a:latin typeface="TW Cen MT"/>
              </a:rPr>
              <a:t> Religious organizations</a:t>
            </a:r>
          </a:p>
          <a:p>
            <a:pPr marL="0" indent="0">
              <a:buNone/>
            </a:pPr>
            <a:endParaRPr lang="en-US" sz="3600" b="0" i="0">
              <a:effectLst/>
              <a:latin typeface="Tw Cen MT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47338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856B-7933-8F11-CB2E-148B1E44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H.O.T.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1C73-0D62-6159-71B9-0748D94D3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Darren Eckhardt – Hotel Occupancy Tax Collections Specialist</a:t>
            </a:r>
          </a:p>
          <a:p>
            <a:r>
              <a:rPr lang="en-US"/>
              <a:t>City of Fredericksburg Finance Department</a:t>
            </a:r>
          </a:p>
          <a:p>
            <a:r>
              <a:rPr lang="en-US">
                <a:hlinkClick r:id="rId2"/>
              </a:rPr>
              <a:t>deckhardt@fbgtx.org</a:t>
            </a:r>
            <a:endParaRPr lang="en-US"/>
          </a:p>
          <a:p>
            <a:r>
              <a:rPr lang="en-US"/>
              <a:t>(830) 990-2069</a:t>
            </a:r>
          </a:p>
        </p:txBody>
      </p:sp>
    </p:spTree>
    <p:extLst>
      <p:ext uri="{BB962C8B-B14F-4D97-AF65-F5344CB8AC3E}">
        <p14:creationId xmlns:p14="http://schemas.microsoft.com/office/powerpoint/2010/main" val="1431329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856B-7933-8F11-CB2E-148B1E44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1C73-0D62-6159-71B9-0748D94D3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8770" indent="-318770"/>
            <a:r>
              <a:rPr lang="en-US"/>
              <a:t>Tyler </a:t>
            </a:r>
            <a:r>
              <a:rPr lang="en-US" err="1"/>
              <a:t>Baethge</a:t>
            </a:r>
            <a:r>
              <a:rPr lang="en-US"/>
              <a:t> –STR Specialist</a:t>
            </a:r>
          </a:p>
          <a:p>
            <a:pPr marL="318770" indent="-318770"/>
            <a:r>
              <a:rPr lang="en-US"/>
              <a:t>City of Fredericksburg Development Services</a:t>
            </a:r>
          </a:p>
          <a:p>
            <a:pPr marL="318770" indent="-318770"/>
            <a:r>
              <a:rPr lang="en-US">
                <a:hlinkClick r:id="rId2"/>
              </a:rPr>
              <a:t>tbaethge@fbgtx.org</a:t>
            </a:r>
            <a:endParaRPr lang="en-US"/>
          </a:p>
          <a:p>
            <a:pPr marL="318770" indent="-318770"/>
            <a:r>
              <a:rPr lang="en-US"/>
              <a:t>(830) 990-2028</a:t>
            </a:r>
          </a:p>
        </p:txBody>
      </p:sp>
    </p:spTree>
    <p:extLst>
      <p:ext uri="{BB962C8B-B14F-4D97-AF65-F5344CB8AC3E}">
        <p14:creationId xmlns:p14="http://schemas.microsoft.com/office/powerpoint/2010/main" val="5019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1A9B-451E-A268-C494-D7AB6351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 WEBSITE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4951D-A757-3343-D748-088805FFB78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8770" indent="-318770"/>
            <a:r>
              <a:rPr lang="en-US" sz="2500">
                <a:solidFill>
                  <a:srgbClr val="000000"/>
                </a:solidFill>
                <a:ea typeface="+mn-lt"/>
                <a:cs typeface="+mn-lt"/>
                <a:hlinkClick r:id="rId2"/>
              </a:rPr>
              <a:t>Rentals | Fredericksburg, TX - Official Website (fbgtx.org)</a:t>
            </a:r>
            <a:endParaRPr lang="en-US"/>
          </a:p>
          <a:p>
            <a:pPr marL="0" indent="0">
              <a:buClr>
                <a:srgbClr val="E8D9AA"/>
              </a:buClr>
              <a:buNone/>
            </a:pPr>
            <a:endParaRPr lang="en-US" sz="2500">
              <a:solidFill>
                <a:srgbClr val="000000"/>
              </a:solidFill>
            </a:endParaRPr>
          </a:p>
          <a:p>
            <a:pPr marL="318770" indent="-318770">
              <a:buClr>
                <a:srgbClr val="E8D9AA"/>
              </a:buClr>
            </a:pPr>
            <a:endParaRPr lang="en-US"/>
          </a:p>
          <a:p>
            <a:pPr marL="639445" lvl="1">
              <a:buClr>
                <a:srgbClr val="215E15"/>
              </a:buClr>
              <a:buFont typeface="Courier New" pitchFamily="2" charset="2"/>
              <a:buChar char="o"/>
            </a:pPr>
            <a:endParaRPr lang="en-US"/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5E334B84-FAA2-DE90-8258-01231FFA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2101055"/>
            <a:ext cx="8967353" cy="45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5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D6046188-3423-D2D5-30BC-A7CC3CCF458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920"/>
            <a:ext cx="9144000" cy="507492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CD174F-AE66-9715-F3E8-A9F172598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MGO CUSTOMER PORTAL</a:t>
            </a:r>
          </a:p>
        </p:txBody>
      </p:sp>
    </p:spTree>
    <p:extLst>
      <p:ext uri="{BB962C8B-B14F-4D97-AF65-F5344CB8AC3E}">
        <p14:creationId xmlns:p14="http://schemas.microsoft.com/office/powerpoint/2010/main" val="59387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43B4-587B-3579-E105-57BA58EE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8DFC-0FB5-7998-EE18-9AA1F4BD1C2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8770" indent="-318770"/>
            <a:r>
              <a:rPr lang="en-US" sz="4000"/>
              <a:t>New Permits</a:t>
            </a:r>
          </a:p>
          <a:p>
            <a:pPr marL="318770" indent="-318770"/>
            <a:r>
              <a:rPr lang="en-US" sz="4000"/>
              <a:t>Renewals</a:t>
            </a:r>
          </a:p>
          <a:p>
            <a:pPr marL="639445" lvl="1">
              <a:buClr>
                <a:srgbClr val="215E15"/>
              </a:buClr>
              <a:buFont typeface="Courier New" pitchFamily="2" charset="2"/>
              <a:buChar char="o"/>
            </a:pPr>
            <a:r>
              <a:rPr lang="en-US" sz="3600"/>
              <a:t>60 days prior to expiration</a:t>
            </a:r>
          </a:p>
          <a:p>
            <a:pPr marL="639445" lvl="1">
              <a:buClr>
                <a:srgbClr val="215E15"/>
              </a:buClr>
              <a:buFont typeface="Courier New" pitchFamily="2" charset="2"/>
              <a:buChar char="o"/>
            </a:pPr>
            <a:r>
              <a:rPr lang="en-US" sz="3600"/>
              <a:t>next year notifications will go out</a:t>
            </a:r>
          </a:p>
          <a:p>
            <a:pPr marL="639445" lvl="1">
              <a:buClr>
                <a:srgbClr val="215E15"/>
              </a:buClr>
              <a:buFont typeface="Courier New" pitchFamily="2" charset="2"/>
              <a:buChar char="o"/>
            </a:pPr>
            <a:r>
              <a:rPr lang="en-US" sz="3600"/>
              <a:t>Require inspection</a:t>
            </a:r>
          </a:p>
          <a:p>
            <a:pPr marL="318770" indent="-318770">
              <a:buClr>
                <a:srgbClr val="E8D9AA"/>
              </a:buClr>
            </a:pPr>
            <a:r>
              <a:rPr lang="en-US" sz="4000"/>
              <a:t>Transfers</a:t>
            </a:r>
          </a:p>
        </p:txBody>
      </p:sp>
    </p:spTree>
    <p:extLst>
      <p:ext uri="{BB962C8B-B14F-4D97-AF65-F5344CB8AC3E}">
        <p14:creationId xmlns:p14="http://schemas.microsoft.com/office/powerpoint/2010/main" val="255351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9978-C55F-3F1B-B269-3A431F39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71" y="228600"/>
            <a:ext cx="8613475" cy="990600"/>
          </a:xfrm>
        </p:spPr>
        <p:txBody>
          <a:bodyPr/>
          <a:lstStyle/>
          <a:p>
            <a:r>
              <a:rPr lang="en-US"/>
              <a:t>HOW TO LINK YOUR ACCOUNT  </a:t>
            </a:r>
          </a:p>
        </p:txBody>
      </p:sp>
      <p:pic>
        <p:nvPicPr>
          <p:cNvPr id="4" name="Content Placeholder 3" descr="A screenshot of a phone&#10;&#10;Description automatically generated">
            <a:extLst>
              <a:ext uri="{FF2B5EF4-FFF2-40B4-BE49-F238E27FC236}">
                <a16:creationId xmlns:a16="http://schemas.microsoft.com/office/drawing/2014/main" id="{FCB75C5B-8574-37EA-F1E2-5FC114458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49" y="1965686"/>
            <a:ext cx="9160045" cy="4105987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D1E0DF-F3D9-A1A6-91B7-FA87B3D8AB34}"/>
                  </a:ext>
                </a:extLst>
              </p14:cNvPr>
              <p14:cNvContentPartPr/>
              <p14:nvPr/>
            </p14:nvContentPartPr>
            <p14:xfrm>
              <a:off x="125289" y="4388611"/>
              <a:ext cx="940307" cy="3764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D1E0DF-F3D9-A1A6-91B7-FA87B3D8AB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96" y="4370635"/>
                <a:ext cx="975933" cy="4120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560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292D-D63D-7FB9-30E7-2F2EDC54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LINK YOUR ACCOUNT 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764DB60C-2A41-8EB6-84B6-DE92691E40C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81534" y="1730423"/>
            <a:ext cx="9155042" cy="4750101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A503A4-B889-B573-E823-1D0175A90CA0}"/>
                  </a:ext>
                </a:extLst>
              </p14:cNvPr>
              <p14:cNvContentPartPr/>
              <p14:nvPr/>
            </p14:nvContentPartPr>
            <p14:xfrm>
              <a:off x="920388" y="3791851"/>
              <a:ext cx="2530577" cy="630818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A503A4-B889-B573-E823-1D0175A90C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390" y="3773858"/>
                <a:ext cx="2566214" cy="666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DF7126-4608-715C-17C2-DAE3A0F71F88}"/>
                  </a:ext>
                </a:extLst>
              </p14:cNvPr>
              <p14:cNvContentPartPr/>
              <p14:nvPr/>
            </p14:nvContentPartPr>
            <p14:xfrm>
              <a:off x="1517904" y="4087296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DF7126-4608-715C-17C2-DAE3A0F71F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4904" y="4024296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8140FBC-A983-66FB-366E-C9EB3AF7A449}"/>
              </a:ext>
            </a:extLst>
          </p:cNvPr>
          <p:cNvSpPr txBox="1"/>
          <p:nvPr/>
        </p:nvSpPr>
        <p:spPr>
          <a:xfrm rot="1320000">
            <a:off x="2826274" y="3148074"/>
            <a:ext cx="49195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highlight>
                  <a:srgbClr val="FFFF00"/>
                </a:highlight>
                <a:latin typeface="Arial"/>
                <a:cs typeface="Arial"/>
              </a:rPr>
              <a:t>Project # = Permit #</a:t>
            </a:r>
            <a:endParaRPr lang="en-US" sz="36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278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97F9BF-DBD0-8834-E42A-AF6DE962A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" b="29804"/>
          <a:stretch/>
        </p:blipFill>
        <p:spPr>
          <a:xfrm>
            <a:off x="221005" y="1488534"/>
            <a:ext cx="9101796" cy="4249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5C3165-2FF8-6DF3-54CF-5C6FBAB21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08" y="2071"/>
            <a:ext cx="8581575" cy="1712115"/>
          </a:xfrm>
          <a:prstGeom prst="ellipse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200" kern="1200">
                <a:latin typeface="+mj-lt"/>
                <a:ea typeface="+mj-ea"/>
                <a:cs typeface="+mj-cs"/>
              </a:rPr>
              <a:t>HOW TO LINK YOUR ACCOUNT</a:t>
            </a:r>
            <a:endParaRPr lang="en-US" sz="3200" kern="1200"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E8BEAF-A136-4483-30E5-BB083BFB01F8}"/>
                  </a:ext>
                </a:extLst>
              </p14:cNvPr>
              <p14:cNvContentPartPr/>
              <p14:nvPr/>
            </p14:nvContentPartPr>
            <p14:xfrm>
              <a:off x="2521259" y="4074609"/>
              <a:ext cx="1072660" cy="264321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E8BEAF-A136-4483-30E5-BB083BFB01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267" y="4056628"/>
                <a:ext cx="1108283" cy="299923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9D572AB-6846-4C29-891B-9BEE1FFBBE60}"/>
              </a:ext>
            </a:extLst>
          </p:cNvPr>
          <p:cNvGrpSpPr/>
          <p:nvPr/>
        </p:nvGrpSpPr>
        <p:grpSpPr>
          <a:xfrm>
            <a:off x="3355704" y="3511296"/>
            <a:ext cx="219600" cy="360"/>
            <a:chOff x="3355704" y="3511296"/>
            <a:chExt cx="21960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8277C50-22C0-5133-1882-388C93B9EB72}"/>
                    </a:ext>
                  </a:extLst>
                </p14:cNvPr>
                <p14:cNvContentPartPr/>
                <p14:nvPr/>
              </p14:nvContentPartPr>
              <p14:xfrm>
                <a:off x="3355704" y="351129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8277C50-22C0-5133-1882-388C93B9EB7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92704" y="344829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CDAF207-F05B-3FBE-1351-B222293DC858}"/>
                    </a:ext>
                  </a:extLst>
                </p14:cNvPr>
                <p14:cNvContentPartPr/>
                <p14:nvPr/>
              </p14:nvContentPartPr>
              <p14:xfrm>
                <a:off x="3465504" y="3511296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CDAF207-F05B-3FBE-1351-B222293DC85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02504" y="344829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C331B6-017A-31F7-5D7F-98621D04C709}"/>
                    </a:ext>
                  </a:extLst>
                </p14:cNvPr>
                <p14:cNvContentPartPr/>
                <p14:nvPr/>
              </p14:nvContentPartPr>
              <p14:xfrm>
                <a:off x="3574944" y="351129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C331B6-017A-31F7-5D7F-98621D04C7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11944" y="344829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A49ADC-AB51-5499-83E0-85A7C4D21A52}"/>
              </a:ext>
            </a:extLst>
          </p:cNvPr>
          <p:cNvGrpSpPr/>
          <p:nvPr/>
        </p:nvGrpSpPr>
        <p:grpSpPr>
          <a:xfrm>
            <a:off x="4297464" y="3492936"/>
            <a:ext cx="283680" cy="9360"/>
            <a:chOff x="4297464" y="3492936"/>
            <a:chExt cx="283680" cy="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1AAFEB9-410F-2DAC-C819-6A0FE3D96CFB}"/>
                    </a:ext>
                  </a:extLst>
                </p14:cNvPr>
                <p14:cNvContentPartPr/>
                <p14:nvPr/>
              </p14:nvContentPartPr>
              <p14:xfrm>
                <a:off x="4297464" y="3492936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1AAFEB9-410F-2DAC-C819-6A0FE3D96CF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34464" y="342993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5ABF8E1-238E-AE27-B467-00A66462FBAE}"/>
                    </a:ext>
                  </a:extLst>
                </p14:cNvPr>
                <p14:cNvContentPartPr/>
                <p14:nvPr/>
              </p14:nvContentPartPr>
              <p14:xfrm>
                <a:off x="4471344" y="3501936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5ABF8E1-238E-AE27-B467-00A66462FB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08344" y="343893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F85F19D-219A-6CDC-1F68-0D17B358785F}"/>
                    </a:ext>
                  </a:extLst>
                </p14:cNvPr>
                <p14:cNvContentPartPr/>
                <p14:nvPr/>
              </p14:nvContentPartPr>
              <p14:xfrm>
                <a:off x="4580784" y="3501936"/>
                <a:ext cx="36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F85F19D-219A-6CDC-1F68-0D17B358785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7784" y="343893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C9FD24-135F-EF8A-11DE-E31267070900}"/>
              </a:ext>
            </a:extLst>
          </p:cNvPr>
          <p:cNvGrpSpPr/>
          <p:nvPr/>
        </p:nvGrpSpPr>
        <p:grpSpPr>
          <a:xfrm>
            <a:off x="7488864" y="3511296"/>
            <a:ext cx="649440" cy="18360"/>
            <a:chOff x="7488864" y="3511296"/>
            <a:chExt cx="649440" cy="1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F9F436-BDC0-F3FD-4808-A9D8279E2AC2}"/>
                    </a:ext>
                  </a:extLst>
                </p14:cNvPr>
                <p14:cNvContentPartPr/>
                <p14:nvPr/>
              </p14:nvContentPartPr>
              <p14:xfrm>
                <a:off x="8137944" y="3511296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F9F436-BDC0-F3FD-4808-A9D8279E2AC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74944" y="344829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7BF07E8-F462-87E5-C51F-889E30513028}"/>
                    </a:ext>
                  </a:extLst>
                </p14:cNvPr>
                <p14:cNvContentPartPr/>
                <p14:nvPr/>
              </p14:nvContentPartPr>
              <p14:xfrm>
                <a:off x="8028144" y="3520296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7BF07E8-F462-87E5-C51F-889E3051302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5144" y="345729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39F5F8-040C-C56E-BC9B-2456217B20C3}"/>
                    </a:ext>
                  </a:extLst>
                </p14:cNvPr>
                <p14:cNvContentPartPr/>
                <p14:nvPr/>
              </p14:nvContentPartPr>
              <p14:xfrm>
                <a:off x="7900344" y="3511296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39F5F8-040C-C56E-BC9B-2456217B20C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37344" y="344829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070476C-7C8E-462A-C933-2B61A318DB82}"/>
                    </a:ext>
                  </a:extLst>
                </p14:cNvPr>
                <p14:cNvContentPartPr/>
                <p14:nvPr/>
              </p14:nvContentPartPr>
              <p14:xfrm>
                <a:off x="7763184" y="3520296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070476C-7C8E-462A-C933-2B61A318DB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00184" y="345729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1CA997-CDEC-C33A-F110-325014C3AEDB}"/>
                    </a:ext>
                  </a:extLst>
                </p14:cNvPr>
                <p14:cNvContentPartPr/>
                <p14:nvPr/>
              </p14:nvContentPartPr>
              <p14:xfrm>
                <a:off x="7598664" y="3511296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1CA997-CDEC-C33A-F110-325014C3AE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35664" y="344829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18D451-00FD-E4CA-9879-6CFCC84FAEC8}"/>
                    </a:ext>
                  </a:extLst>
                </p14:cNvPr>
                <p14:cNvContentPartPr/>
                <p14:nvPr/>
              </p14:nvContentPartPr>
              <p14:xfrm>
                <a:off x="7488864" y="3529296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18D451-00FD-E4CA-9879-6CFCC84FAE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25864" y="346629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864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02E2-BF97-C4DB-329E-33511778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9" y="1973915"/>
            <a:ext cx="3314492" cy="34184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MGO STEP-BY-STEP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940E70-3C6F-8C70-3893-02A092F8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363" y="1493175"/>
            <a:ext cx="5621894" cy="5367941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18770" indent="-318770">
              <a:lnSpc>
                <a:spcPct val="90000"/>
              </a:lnSpc>
            </a:pPr>
            <a:r>
              <a:rPr lang="en-US" sz="3200"/>
              <a:t>CREATE ACCOUNT AND LINK YOUR PROPERTY/PROPERTIES </a:t>
            </a:r>
          </a:p>
          <a:p>
            <a:pPr marL="318770" indent="-318770">
              <a:lnSpc>
                <a:spcPct val="90000"/>
              </a:lnSpc>
            </a:pPr>
            <a:r>
              <a:rPr lang="en-US" sz="3200"/>
              <a:t>GATHER DOCUMENTS:</a:t>
            </a:r>
          </a:p>
          <a:p>
            <a:pPr marL="639445" lvl="1">
              <a:lnSpc>
                <a:spcPct val="90000"/>
              </a:lnSpc>
              <a:buClr>
                <a:srgbClr val="215E15"/>
              </a:buClr>
              <a:buFont typeface="Courier New" pitchFamily="2" charset="2"/>
              <a:buChar char="o"/>
            </a:pPr>
            <a:r>
              <a:rPr lang="en-US" sz="2400"/>
              <a:t> COPY OF DRIVERS LICENSE </a:t>
            </a:r>
          </a:p>
          <a:p>
            <a:pPr marL="639445" lvl="1">
              <a:lnSpc>
                <a:spcPct val="90000"/>
              </a:lnSpc>
              <a:buClr>
                <a:srgbClr val="215E15"/>
              </a:buClr>
              <a:buFont typeface="Courier New" pitchFamily="2" charset="2"/>
              <a:buChar char="o"/>
            </a:pPr>
            <a:r>
              <a:rPr lang="en-US" sz="2400"/>
              <a:t>PHOTO OF FRONT OF THE HOUSE </a:t>
            </a:r>
          </a:p>
          <a:p>
            <a:pPr marL="639445" lvl="1">
              <a:lnSpc>
                <a:spcPct val="90000"/>
              </a:lnSpc>
              <a:buClr>
                <a:srgbClr val="215E15"/>
              </a:buClr>
              <a:buFont typeface="Courier New" pitchFamily="2" charset="2"/>
              <a:buChar char="o"/>
            </a:pPr>
            <a:r>
              <a:rPr lang="en-US" sz="2400"/>
              <a:t>ANSWER 5 SIMPLE QUESTIONS </a:t>
            </a:r>
          </a:p>
          <a:p>
            <a:pPr marL="639445" lvl="1">
              <a:lnSpc>
                <a:spcPct val="90000"/>
              </a:lnSpc>
              <a:buClr>
                <a:srgbClr val="215E15"/>
              </a:buClr>
              <a:buFont typeface="Courier New" pitchFamily="2" charset="2"/>
              <a:buChar char="o"/>
            </a:pPr>
            <a:r>
              <a:rPr lang="en-US" sz="2400"/>
              <a:t>UPLOAD DOCUMENTS AND SUBMIT</a:t>
            </a:r>
          </a:p>
          <a:p>
            <a:pPr marL="318770" indent="-318770">
              <a:lnSpc>
                <a:spcPct val="90000"/>
              </a:lnSpc>
            </a:pP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142E71-A42A-A511-52E3-453122D63FA1}"/>
              </a:ext>
            </a:extLst>
          </p:cNvPr>
          <p:cNvSpPr txBox="1">
            <a:spLocks/>
          </p:cNvSpPr>
          <p:nvPr/>
        </p:nvSpPr>
        <p:spPr bwMode="auto">
          <a:xfrm>
            <a:off x="612648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/>
              <a:t>CREATE AN ACCOUNT</a:t>
            </a:r>
          </a:p>
        </p:txBody>
      </p:sp>
    </p:spTree>
    <p:extLst>
      <p:ext uri="{BB962C8B-B14F-4D97-AF65-F5344CB8AC3E}">
        <p14:creationId xmlns:p14="http://schemas.microsoft.com/office/powerpoint/2010/main" val="2645706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rgbClr val="215E15"/>
      </a:dk1>
      <a:lt1>
        <a:sysClr val="window" lastClr="FFFFFF"/>
      </a:lt1>
      <a:dk2>
        <a:srgbClr val="7C0000"/>
      </a:dk2>
      <a:lt2>
        <a:srgbClr val="D6ECFF"/>
      </a:lt2>
      <a:accent1>
        <a:srgbClr val="215E15"/>
      </a:accent1>
      <a:accent2>
        <a:srgbClr val="E8D9AA"/>
      </a:accent2>
      <a:accent3>
        <a:srgbClr val="E8D9A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215E15"/>
    </a:dk1>
    <a:lt1>
      <a:sysClr val="window" lastClr="FFFFFF"/>
    </a:lt1>
    <a:dk2>
      <a:srgbClr val="7C0000"/>
    </a:dk2>
    <a:lt2>
      <a:srgbClr val="D6ECFF"/>
    </a:lt2>
    <a:accent1>
      <a:srgbClr val="215E15"/>
    </a:accent1>
    <a:accent2>
      <a:srgbClr val="E8D9AA"/>
    </a:accent2>
    <a:accent3>
      <a:srgbClr val="E8D9A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8a7021-1411-41b6-be16-c98477a278b3">
      <UserInfo>
        <DisplayName>Garret Bonn</DisplayName>
        <AccountId>34</AccountId>
        <AccountType/>
      </UserInfo>
      <UserInfo>
        <DisplayName>Shelby Collier</DisplayName>
        <AccountId>36</AccountId>
        <AccountType/>
      </UserInfo>
      <UserInfo>
        <DisplayName>Janelle Chapman</DisplayName>
        <AccountId>33</AccountId>
        <AccountType/>
      </UserInfo>
      <UserInfo>
        <DisplayName>Sean Doerre</DisplayName>
        <AccountId>27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4195FB219E441B4D3C9F591E55C49" ma:contentTypeVersion="10" ma:contentTypeDescription="Create a new document." ma:contentTypeScope="" ma:versionID="c5ad120ba3af98623a5025a7d2512d27">
  <xsd:schema xmlns:xsd="http://www.w3.org/2001/XMLSchema" xmlns:xs="http://www.w3.org/2001/XMLSchema" xmlns:p="http://schemas.microsoft.com/office/2006/metadata/properties" xmlns:ns2="5b3380b2-04cf-46f2-bba6-368bc4cb1963" xmlns:ns3="d08a7021-1411-41b6-be16-c98477a278b3" targetNamespace="http://schemas.microsoft.com/office/2006/metadata/properties" ma:root="true" ma:fieldsID="11ff53e764f3bd50d35ead86c1e627f1" ns2:_="" ns3:_="">
    <xsd:import namespace="5b3380b2-04cf-46f2-bba6-368bc4cb1963"/>
    <xsd:import namespace="d08a7021-1411-41b6-be16-c98477a278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380b2-04cf-46f2-bba6-368bc4cb1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a7021-1411-41b6-be16-c98477a278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E6F75F-A7EB-40EE-AF78-FB8F99E804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27B536-3A37-4EA9-8CA4-D39121C5AB8F}">
  <ds:schemaRefs>
    <ds:schemaRef ds:uri="47fa44d6-19ff-4ddc-b3f6-ce15b470f47d"/>
    <ds:schemaRef ds:uri="63ade2b6-023f-4151-a4e8-a9bc4c884042"/>
    <ds:schemaRef ds:uri="6541cf3a-df22-41b5-8cf6-8ff3c08fe5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9272B6-4336-43D1-997C-624181FDF2AF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25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Development Services  STR OWNER/OPERATOR UPDATE</vt:lpstr>
      <vt:lpstr>STR Updates - What we'll cover</vt:lpstr>
      <vt:lpstr>STR WEBSITE</vt:lpstr>
      <vt:lpstr>MGO CUSTOMER PORTAL</vt:lpstr>
      <vt:lpstr>MGO</vt:lpstr>
      <vt:lpstr>HOW TO LINK YOUR ACCOUNT  </vt:lpstr>
      <vt:lpstr>HOW TO LINK YOUR ACCOUNT </vt:lpstr>
      <vt:lpstr>HOW TO LINK YOUR ACCOUNT</vt:lpstr>
      <vt:lpstr>MGO STEP-BY-STEP</vt:lpstr>
      <vt:lpstr>MGO STEP-BY-STEP</vt:lpstr>
      <vt:lpstr>INSPECTION REQUEST</vt:lpstr>
      <vt:lpstr>INSPECTION REQUEST</vt:lpstr>
      <vt:lpstr>2024 STR ORDINANCE</vt:lpstr>
      <vt:lpstr>2024 STR ORDINANCE</vt:lpstr>
      <vt:lpstr>STR Fees </vt:lpstr>
      <vt:lpstr>Hotel Occupancy Taxes</vt:lpstr>
      <vt:lpstr>H.O.T. Remittances are due:</vt:lpstr>
      <vt:lpstr>Online Form thru Xpress Bill Pay</vt:lpstr>
      <vt:lpstr>What is Taxable Revenue?</vt:lpstr>
      <vt:lpstr>What is Taxable Revenue?</vt:lpstr>
      <vt:lpstr>$0.00 Receipts</vt:lpstr>
      <vt:lpstr>Reservation Services</vt:lpstr>
      <vt:lpstr>Exemptions</vt:lpstr>
      <vt:lpstr>H.O.T. Contact information</vt:lpstr>
      <vt:lpstr>STR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Improvement Plan – 2013 A 20 year outlook to ensure</dc:title>
  <dc:creator>Lea Feuge</dc:creator>
  <cp:revision>1</cp:revision>
  <cp:lastPrinted>2023-03-06T14:11:23Z</cp:lastPrinted>
  <dcterms:created xsi:type="dcterms:W3CDTF">2013-02-20T04:24:38Z</dcterms:created>
  <dcterms:modified xsi:type="dcterms:W3CDTF">2024-06-18T15:56:38Z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0x0101004CC4195FB219E441B4D3C9F591E55C49</vt:lpwstr>
  </property>
  <property fmtid="{D5CDD505-2E9C-101B-9397-08002B2CF9AE}" pid="3" name="Order">
    <vt:r8>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_SourceUrl">
    <vt:lpwstr/>
  </property>
  <property fmtid="{D5CDD505-2E9C-101B-9397-08002B2CF9AE}" pid="11" name="_SharedFileIndex">
    <vt:lpwstr/>
  </property>
</Properties>
</file>