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97" r:id="rId3"/>
    <p:sldId id="272" r:id="rId4"/>
    <p:sldId id="257" r:id="rId5"/>
    <p:sldId id="273" r:id="rId6"/>
    <p:sldId id="275" r:id="rId7"/>
    <p:sldId id="276" r:id="rId8"/>
    <p:sldId id="277" r:id="rId9"/>
    <p:sldId id="278" r:id="rId10"/>
    <p:sldId id="279" r:id="rId11"/>
    <p:sldId id="280" r:id="rId12"/>
    <p:sldId id="282" r:id="rId13"/>
    <p:sldId id="284" r:id="rId14"/>
    <p:sldId id="268" r:id="rId15"/>
    <p:sldId id="285" r:id="rId16"/>
    <p:sldId id="269" r:id="rId17"/>
    <p:sldId id="286" r:id="rId18"/>
    <p:sldId id="287" r:id="rId19"/>
    <p:sldId id="288" r:id="rId20"/>
    <p:sldId id="289" r:id="rId21"/>
    <p:sldId id="290" r:id="rId22"/>
    <p:sldId id="292" r:id="rId23"/>
    <p:sldId id="291" r:id="rId24"/>
    <p:sldId id="293" r:id="rId25"/>
    <p:sldId id="294" r:id="rId26"/>
    <p:sldId id="295" r:id="rId27"/>
    <p:sldId id="298" r:id="rId28"/>
    <p:sldId id="296"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7" d="100"/>
          <a:sy n="107" d="100"/>
        </p:scale>
        <p:origin x="73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hyperlink" Target="https://library.municode.com/tx" TargetMode="External"/><Relationship Id="rId5" Type="http://schemas.openxmlformats.org/officeDocument/2006/relationships/image" Target="../media/image5.svg"/><Relationship Id="rId4" Type="http://schemas.openxmlformats.org/officeDocument/2006/relationships/image" Target="../media/image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5" Type="http://schemas.openxmlformats.org/officeDocument/2006/relationships/hyperlink" Target="https://library.municode.com/tx" TargetMode="External"/><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B9FE01-33FB-4E83-A2D3-2AE4E6B154E6}"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en-US"/>
        </a:p>
      </dgm:t>
    </dgm:pt>
    <dgm:pt modelId="{93D1F25C-AFFB-4ECB-B727-E50DB87CC3C7}">
      <dgm:prSet/>
      <dgm:spPr/>
      <dgm:t>
        <a:bodyPr/>
        <a:lstStyle/>
        <a:p>
          <a:pPr>
            <a:lnSpc>
              <a:spcPct val="100000"/>
            </a:lnSpc>
            <a:defRPr b="1"/>
          </a:pPr>
          <a:r>
            <a:rPr lang="en-US"/>
            <a:t>Tips</a:t>
          </a:r>
        </a:p>
      </dgm:t>
    </dgm:pt>
    <dgm:pt modelId="{47A8E66B-F4BD-46EE-A89C-EA60E172B4C3}" type="parTrans" cxnId="{EB23D2A8-443D-47E2-920F-3E325C1A3505}">
      <dgm:prSet/>
      <dgm:spPr/>
      <dgm:t>
        <a:bodyPr/>
        <a:lstStyle/>
        <a:p>
          <a:endParaRPr lang="en-US"/>
        </a:p>
      </dgm:t>
    </dgm:pt>
    <dgm:pt modelId="{37A7D6C8-069C-41FF-B177-EBC9A0AC9E46}" type="sibTrans" cxnId="{EB23D2A8-443D-47E2-920F-3E325C1A3505}">
      <dgm:prSet/>
      <dgm:spPr/>
      <dgm:t>
        <a:bodyPr/>
        <a:lstStyle/>
        <a:p>
          <a:endParaRPr lang="en-US"/>
        </a:p>
      </dgm:t>
    </dgm:pt>
    <dgm:pt modelId="{BF840545-0709-46EE-837C-832C2B217BF8}">
      <dgm:prSet custT="1"/>
      <dgm:spPr/>
      <dgm:t>
        <a:bodyPr/>
        <a:lstStyle/>
        <a:p>
          <a:pPr algn="ctr">
            <a:lnSpc>
              <a:spcPct val="100000"/>
            </a:lnSpc>
            <a:buFont typeface="Arial" panose="020B0604020202020204" pitchFamily="34" charset="0"/>
            <a:buChar char="•"/>
          </a:pPr>
          <a:r>
            <a:rPr lang="en-US" sz="2000" dirty="0"/>
            <a:t>Conduct your own inspection prior to scheduling your inspection with the City</a:t>
          </a:r>
        </a:p>
      </dgm:t>
    </dgm:pt>
    <dgm:pt modelId="{4636F05D-3DEB-43EF-8FA2-61AD8227668F}" type="parTrans" cxnId="{80CEFEB9-F108-435E-AA48-2750B0669A0F}">
      <dgm:prSet/>
      <dgm:spPr/>
      <dgm:t>
        <a:bodyPr/>
        <a:lstStyle/>
        <a:p>
          <a:endParaRPr lang="en-US"/>
        </a:p>
      </dgm:t>
    </dgm:pt>
    <dgm:pt modelId="{F24F7C59-7D00-4D20-A58F-DA86827472BE}" type="sibTrans" cxnId="{80CEFEB9-F108-435E-AA48-2750B0669A0F}">
      <dgm:prSet/>
      <dgm:spPr/>
      <dgm:t>
        <a:bodyPr/>
        <a:lstStyle/>
        <a:p>
          <a:endParaRPr lang="en-US"/>
        </a:p>
      </dgm:t>
    </dgm:pt>
    <dgm:pt modelId="{34B00B5E-63CB-4DE0-A3C0-74DFF22E8D62}">
      <dgm:prSet custT="1"/>
      <dgm:spPr/>
      <dgm:t>
        <a:bodyPr/>
        <a:lstStyle/>
        <a:p>
          <a:pPr algn="ctr">
            <a:lnSpc>
              <a:spcPct val="100000"/>
            </a:lnSpc>
            <a:buFont typeface="Arial" panose="020B0604020202020204" pitchFamily="34" charset="0"/>
            <a:buChar char="•"/>
          </a:pPr>
          <a:r>
            <a:rPr lang="en-US" sz="2000" dirty="0"/>
            <a:t>Ask Questions in advance of your inspection</a:t>
          </a:r>
        </a:p>
      </dgm:t>
    </dgm:pt>
    <dgm:pt modelId="{25519E8B-756F-429F-A889-938C3284663B}" type="parTrans" cxnId="{09CEDB89-A2EB-44A5-946F-6A83191DDE76}">
      <dgm:prSet/>
      <dgm:spPr/>
      <dgm:t>
        <a:bodyPr/>
        <a:lstStyle/>
        <a:p>
          <a:endParaRPr lang="en-US"/>
        </a:p>
      </dgm:t>
    </dgm:pt>
    <dgm:pt modelId="{9F70B31F-C14B-4E27-89B4-7D1320166B1F}" type="sibTrans" cxnId="{09CEDB89-A2EB-44A5-946F-6A83191DDE76}">
      <dgm:prSet/>
      <dgm:spPr/>
      <dgm:t>
        <a:bodyPr/>
        <a:lstStyle/>
        <a:p>
          <a:endParaRPr lang="en-US"/>
        </a:p>
      </dgm:t>
    </dgm:pt>
    <dgm:pt modelId="{8659AF01-F15A-4D0E-9C9C-40312B33D937}">
      <dgm:prSet custT="1"/>
      <dgm:spPr/>
      <dgm:t>
        <a:bodyPr/>
        <a:lstStyle/>
        <a:p>
          <a:pPr algn="ctr">
            <a:lnSpc>
              <a:spcPct val="100000"/>
            </a:lnSpc>
            <a:buFont typeface="Arial" panose="020B0604020202020204" pitchFamily="34" charset="0"/>
            <a:buChar char="•"/>
          </a:pPr>
          <a:r>
            <a:rPr lang="en-US" sz="2000" dirty="0"/>
            <a:t>Have a representative present during the inspection to answer questions and address corrections</a:t>
          </a:r>
        </a:p>
      </dgm:t>
    </dgm:pt>
    <dgm:pt modelId="{FB39ED80-09B3-406F-889F-9E6E939B0FDA}" type="parTrans" cxnId="{2AF7493D-A3A8-47C0-AA59-E7FF7AA7F31A}">
      <dgm:prSet/>
      <dgm:spPr/>
      <dgm:t>
        <a:bodyPr/>
        <a:lstStyle/>
        <a:p>
          <a:endParaRPr lang="en-US"/>
        </a:p>
      </dgm:t>
    </dgm:pt>
    <dgm:pt modelId="{8F6463FE-6E90-491A-AF97-063669524783}" type="sibTrans" cxnId="{2AF7493D-A3A8-47C0-AA59-E7FF7AA7F31A}">
      <dgm:prSet/>
      <dgm:spPr/>
      <dgm:t>
        <a:bodyPr/>
        <a:lstStyle/>
        <a:p>
          <a:endParaRPr lang="en-US"/>
        </a:p>
      </dgm:t>
    </dgm:pt>
    <dgm:pt modelId="{D0C129CA-0457-468B-BACA-37E8F68CE1B5}">
      <dgm:prSet custT="1"/>
      <dgm:spPr/>
      <dgm:t>
        <a:bodyPr/>
        <a:lstStyle/>
        <a:p>
          <a:pPr algn="ctr">
            <a:lnSpc>
              <a:spcPct val="100000"/>
            </a:lnSpc>
            <a:buFont typeface="Arial" panose="020B0604020202020204" pitchFamily="34" charset="0"/>
            <a:buChar char="•"/>
          </a:pPr>
          <a:r>
            <a:rPr lang="en-US" sz="2000" dirty="0"/>
            <a:t>Check the City and Code Enforcement website for latest information on STRs</a:t>
          </a:r>
        </a:p>
      </dgm:t>
    </dgm:pt>
    <dgm:pt modelId="{CE7D590F-743C-48C2-978A-ED4B1A4D74A4}" type="parTrans" cxnId="{B08E4003-02AE-4F90-A1AD-7B1723352DF7}">
      <dgm:prSet/>
      <dgm:spPr/>
      <dgm:t>
        <a:bodyPr/>
        <a:lstStyle/>
        <a:p>
          <a:endParaRPr lang="en-US"/>
        </a:p>
      </dgm:t>
    </dgm:pt>
    <dgm:pt modelId="{99F29200-1A86-44BA-BF01-8B0596ADA6D3}" type="sibTrans" cxnId="{B08E4003-02AE-4F90-A1AD-7B1723352DF7}">
      <dgm:prSet/>
      <dgm:spPr/>
      <dgm:t>
        <a:bodyPr/>
        <a:lstStyle/>
        <a:p>
          <a:endParaRPr lang="en-US"/>
        </a:p>
      </dgm:t>
    </dgm:pt>
    <dgm:pt modelId="{53F41933-4A6B-494B-9334-18F758F8C956}">
      <dgm:prSet/>
      <dgm:spPr/>
      <dgm:t>
        <a:bodyPr/>
        <a:lstStyle/>
        <a:p>
          <a:pPr>
            <a:lnSpc>
              <a:spcPct val="100000"/>
            </a:lnSpc>
            <a:defRPr b="1"/>
          </a:pPr>
          <a:r>
            <a:rPr lang="en-US"/>
            <a:t>Resources</a:t>
          </a:r>
        </a:p>
      </dgm:t>
    </dgm:pt>
    <dgm:pt modelId="{A9697A4C-6899-4246-B180-75D2D037CC23}" type="parTrans" cxnId="{0C849F62-F08C-44BA-A87D-8E2F0B9DBA78}">
      <dgm:prSet/>
      <dgm:spPr/>
      <dgm:t>
        <a:bodyPr/>
        <a:lstStyle/>
        <a:p>
          <a:endParaRPr lang="en-US"/>
        </a:p>
      </dgm:t>
    </dgm:pt>
    <dgm:pt modelId="{598A9868-647D-4305-8CA7-819319DDA1B8}" type="sibTrans" cxnId="{0C849F62-F08C-44BA-A87D-8E2F0B9DBA78}">
      <dgm:prSet/>
      <dgm:spPr/>
      <dgm:t>
        <a:bodyPr/>
        <a:lstStyle/>
        <a:p>
          <a:endParaRPr lang="en-US"/>
        </a:p>
      </dgm:t>
    </dgm:pt>
    <dgm:pt modelId="{C506B13C-FA47-4E8D-B7A3-3FAD920D0D69}">
      <dgm:prSet custT="1"/>
      <dgm:spPr/>
      <dgm:t>
        <a:bodyPr/>
        <a:lstStyle/>
        <a:p>
          <a:pPr>
            <a:lnSpc>
              <a:spcPct val="100000"/>
            </a:lnSpc>
          </a:pPr>
          <a:r>
            <a:rPr lang="en-US" sz="2000" dirty="0" err="1"/>
            <a:t>Municode</a:t>
          </a:r>
          <a:r>
            <a:rPr lang="en-US" sz="2000" dirty="0"/>
            <a:t> – Code of Ordinances  </a:t>
          </a:r>
          <a:r>
            <a:rPr lang="en-US" sz="2000" dirty="0">
              <a:hlinkClick xmlns:r="http://schemas.openxmlformats.org/officeDocument/2006/relationships" r:id="rId1"/>
            </a:rPr>
            <a:t>https://library.municode.com/tx</a:t>
          </a:r>
          <a:endParaRPr lang="en-US" sz="2000" dirty="0"/>
        </a:p>
      </dgm:t>
    </dgm:pt>
    <dgm:pt modelId="{2AC8C749-3B0D-4E40-857D-B87453B5A5C4}" type="parTrans" cxnId="{44740106-D200-4EAF-96D3-1517E3496DC3}">
      <dgm:prSet/>
      <dgm:spPr/>
      <dgm:t>
        <a:bodyPr/>
        <a:lstStyle/>
        <a:p>
          <a:endParaRPr lang="en-US"/>
        </a:p>
      </dgm:t>
    </dgm:pt>
    <dgm:pt modelId="{A87108CE-587F-4C11-B7E0-CC8717CDBEFC}" type="sibTrans" cxnId="{44740106-D200-4EAF-96D3-1517E3496DC3}">
      <dgm:prSet/>
      <dgm:spPr/>
      <dgm:t>
        <a:bodyPr/>
        <a:lstStyle/>
        <a:p>
          <a:endParaRPr lang="en-US"/>
        </a:p>
      </dgm:t>
    </dgm:pt>
    <dgm:pt modelId="{D7B014C2-12DE-43F6-83CE-4296EEA022CC}">
      <dgm:prSet custT="1"/>
      <dgm:spPr/>
      <dgm:t>
        <a:bodyPr/>
        <a:lstStyle/>
        <a:p>
          <a:pPr>
            <a:lnSpc>
              <a:spcPct val="100000"/>
            </a:lnSpc>
          </a:pPr>
          <a:r>
            <a:rPr lang="en-US" sz="2000" dirty="0"/>
            <a:t>City Ordinance Short Term Rentals 2023-18 Chapter 20 (City website)</a:t>
          </a:r>
        </a:p>
      </dgm:t>
    </dgm:pt>
    <dgm:pt modelId="{C0A4CE64-4A09-479D-80CD-245C68945434}" type="parTrans" cxnId="{9A694E16-DFDE-45A2-BFBE-55753B992FEF}">
      <dgm:prSet/>
      <dgm:spPr/>
      <dgm:t>
        <a:bodyPr/>
        <a:lstStyle/>
        <a:p>
          <a:endParaRPr lang="en-US"/>
        </a:p>
      </dgm:t>
    </dgm:pt>
    <dgm:pt modelId="{7992E5D2-0452-4FDE-BADD-7011DCBDC5FA}" type="sibTrans" cxnId="{9A694E16-DFDE-45A2-BFBE-55753B992FEF}">
      <dgm:prSet/>
      <dgm:spPr/>
      <dgm:t>
        <a:bodyPr/>
        <a:lstStyle/>
        <a:p>
          <a:endParaRPr lang="en-US"/>
        </a:p>
      </dgm:t>
    </dgm:pt>
    <dgm:pt modelId="{7BA9EDE4-46FA-45E5-9579-017F7B52A674}" type="pres">
      <dgm:prSet presAssocID="{54B9FE01-33FB-4E83-A2D3-2AE4E6B154E6}" presName="root" presStyleCnt="0">
        <dgm:presLayoutVars>
          <dgm:dir/>
          <dgm:resizeHandles val="exact"/>
        </dgm:presLayoutVars>
      </dgm:prSet>
      <dgm:spPr/>
    </dgm:pt>
    <dgm:pt modelId="{2940315C-CCF5-4DBD-9EE9-E275C84DC91A}" type="pres">
      <dgm:prSet presAssocID="{93D1F25C-AFFB-4ECB-B727-E50DB87CC3C7}" presName="compNode" presStyleCnt="0"/>
      <dgm:spPr/>
    </dgm:pt>
    <dgm:pt modelId="{9A58CD1B-A409-40BE-A436-0901B966F760}" type="pres">
      <dgm:prSet presAssocID="{93D1F25C-AFFB-4ECB-B727-E50DB87CC3C7}" presName="iconRect" presStyleLbl="node1" presStyleIdx="0" presStyleCnt="2" custScaleX="87590" custScaleY="71662" custLinFactNeighborX="3153" custLinFactNeighborY="852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Magnifying glass"/>
        </a:ext>
      </dgm:extLst>
    </dgm:pt>
    <dgm:pt modelId="{C0BAF8CA-5029-45D7-87DF-E40A4F7A11C6}" type="pres">
      <dgm:prSet presAssocID="{93D1F25C-AFFB-4ECB-B727-E50DB87CC3C7}" presName="iconSpace" presStyleCnt="0"/>
      <dgm:spPr/>
    </dgm:pt>
    <dgm:pt modelId="{F93853DB-E295-4072-A8FC-70276C4914DC}" type="pres">
      <dgm:prSet presAssocID="{93D1F25C-AFFB-4ECB-B727-E50DB87CC3C7}" presName="parTx" presStyleLbl="revTx" presStyleIdx="0" presStyleCnt="4">
        <dgm:presLayoutVars>
          <dgm:chMax val="0"/>
          <dgm:chPref val="0"/>
        </dgm:presLayoutVars>
      </dgm:prSet>
      <dgm:spPr/>
    </dgm:pt>
    <dgm:pt modelId="{32D974ED-EB8C-413A-8B6F-19D24D8487AF}" type="pres">
      <dgm:prSet presAssocID="{93D1F25C-AFFB-4ECB-B727-E50DB87CC3C7}" presName="txSpace" presStyleCnt="0"/>
      <dgm:spPr/>
    </dgm:pt>
    <dgm:pt modelId="{B489DA74-26FC-49E3-825E-E941F5111A8D}" type="pres">
      <dgm:prSet presAssocID="{93D1F25C-AFFB-4ECB-B727-E50DB87CC3C7}" presName="desTx" presStyleLbl="revTx" presStyleIdx="1" presStyleCnt="4" custScaleX="122623">
        <dgm:presLayoutVars/>
      </dgm:prSet>
      <dgm:spPr/>
    </dgm:pt>
    <dgm:pt modelId="{C25E058D-F9EF-4EB2-9241-FE644B2C652F}" type="pres">
      <dgm:prSet presAssocID="{37A7D6C8-069C-41FF-B177-EBC9A0AC9E46}" presName="sibTrans" presStyleCnt="0"/>
      <dgm:spPr/>
    </dgm:pt>
    <dgm:pt modelId="{C862E9A4-A90B-46B7-8649-280C45147251}" type="pres">
      <dgm:prSet presAssocID="{53F41933-4A6B-494B-9334-18F758F8C956}" presName="compNode" presStyleCnt="0"/>
      <dgm:spPr/>
    </dgm:pt>
    <dgm:pt modelId="{800C812F-EC6C-40E9-A3FA-64251DFA9772}" type="pres">
      <dgm:prSet presAssocID="{53F41933-4A6B-494B-9334-18F758F8C956}" presName="iconRect" presStyleLbl="node1" presStyleIdx="1" presStyleCnt="2"/>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City"/>
        </a:ext>
      </dgm:extLst>
    </dgm:pt>
    <dgm:pt modelId="{B2D530BE-A3F0-4A2D-8DB8-099803EC3964}" type="pres">
      <dgm:prSet presAssocID="{53F41933-4A6B-494B-9334-18F758F8C956}" presName="iconSpace" presStyleCnt="0"/>
      <dgm:spPr/>
    </dgm:pt>
    <dgm:pt modelId="{DD5470B4-A515-446A-9262-DC2E60F6D117}" type="pres">
      <dgm:prSet presAssocID="{53F41933-4A6B-494B-9334-18F758F8C956}" presName="parTx" presStyleLbl="revTx" presStyleIdx="2" presStyleCnt="4">
        <dgm:presLayoutVars>
          <dgm:chMax val="0"/>
          <dgm:chPref val="0"/>
        </dgm:presLayoutVars>
      </dgm:prSet>
      <dgm:spPr/>
    </dgm:pt>
    <dgm:pt modelId="{F6E38FCB-DF22-4D6C-B419-34DEA2303447}" type="pres">
      <dgm:prSet presAssocID="{53F41933-4A6B-494B-9334-18F758F8C956}" presName="txSpace" presStyleCnt="0"/>
      <dgm:spPr/>
    </dgm:pt>
    <dgm:pt modelId="{254A6668-D1C7-4F58-9017-B1DA44127B0F}" type="pres">
      <dgm:prSet presAssocID="{53F41933-4A6B-494B-9334-18F758F8C956}" presName="desTx" presStyleLbl="revTx" presStyleIdx="3" presStyleCnt="4">
        <dgm:presLayoutVars/>
      </dgm:prSet>
      <dgm:spPr/>
    </dgm:pt>
  </dgm:ptLst>
  <dgm:cxnLst>
    <dgm:cxn modelId="{B08E4003-02AE-4F90-A1AD-7B1723352DF7}" srcId="{93D1F25C-AFFB-4ECB-B727-E50DB87CC3C7}" destId="{D0C129CA-0457-468B-BACA-37E8F68CE1B5}" srcOrd="3" destOrd="0" parTransId="{CE7D590F-743C-48C2-978A-ED4B1A4D74A4}" sibTransId="{99F29200-1A86-44BA-BF01-8B0596ADA6D3}"/>
    <dgm:cxn modelId="{44740106-D200-4EAF-96D3-1517E3496DC3}" srcId="{53F41933-4A6B-494B-9334-18F758F8C956}" destId="{C506B13C-FA47-4E8D-B7A3-3FAD920D0D69}" srcOrd="0" destOrd="0" parTransId="{2AC8C749-3B0D-4E40-857D-B87453B5A5C4}" sibTransId="{A87108CE-587F-4C11-B7E0-CC8717CDBEFC}"/>
    <dgm:cxn modelId="{9A694E16-DFDE-45A2-BFBE-55753B992FEF}" srcId="{53F41933-4A6B-494B-9334-18F758F8C956}" destId="{D7B014C2-12DE-43F6-83CE-4296EEA022CC}" srcOrd="1" destOrd="0" parTransId="{C0A4CE64-4A09-479D-80CD-245C68945434}" sibTransId="{7992E5D2-0452-4FDE-BADD-7011DCBDC5FA}"/>
    <dgm:cxn modelId="{A2340329-6290-4106-A252-66DF974F98CA}" type="presOf" srcId="{D7B014C2-12DE-43F6-83CE-4296EEA022CC}" destId="{254A6668-D1C7-4F58-9017-B1DA44127B0F}" srcOrd="0" destOrd="1" presId="urn:microsoft.com/office/officeart/2018/5/layout/CenteredIconLabelDescriptionList"/>
    <dgm:cxn modelId="{6B26AE34-B1DE-4605-924D-A2AA3F490291}" type="presOf" srcId="{C506B13C-FA47-4E8D-B7A3-3FAD920D0D69}" destId="{254A6668-D1C7-4F58-9017-B1DA44127B0F}" srcOrd="0" destOrd="0" presId="urn:microsoft.com/office/officeart/2018/5/layout/CenteredIconLabelDescriptionList"/>
    <dgm:cxn modelId="{2AF7493D-A3A8-47C0-AA59-E7FF7AA7F31A}" srcId="{93D1F25C-AFFB-4ECB-B727-E50DB87CC3C7}" destId="{8659AF01-F15A-4D0E-9C9C-40312B33D937}" srcOrd="2" destOrd="0" parTransId="{FB39ED80-09B3-406F-889F-9E6E939B0FDA}" sibTransId="{8F6463FE-6E90-491A-AF97-063669524783}"/>
    <dgm:cxn modelId="{0C849F62-F08C-44BA-A87D-8E2F0B9DBA78}" srcId="{54B9FE01-33FB-4E83-A2D3-2AE4E6B154E6}" destId="{53F41933-4A6B-494B-9334-18F758F8C956}" srcOrd="1" destOrd="0" parTransId="{A9697A4C-6899-4246-B180-75D2D037CC23}" sibTransId="{598A9868-647D-4305-8CA7-819319DDA1B8}"/>
    <dgm:cxn modelId="{5B4CCA59-A027-4F2A-94B1-A931A669E42D}" type="presOf" srcId="{34B00B5E-63CB-4DE0-A3C0-74DFF22E8D62}" destId="{B489DA74-26FC-49E3-825E-E941F5111A8D}" srcOrd="0" destOrd="1" presId="urn:microsoft.com/office/officeart/2018/5/layout/CenteredIconLabelDescriptionList"/>
    <dgm:cxn modelId="{4259DF85-8695-49F5-966F-9E0C0D87BE94}" type="presOf" srcId="{BF840545-0709-46EE-837C-832C2B217BF8}" destId="{B489DA74-26FC-49E3-825E-E941F5111A8D}" srcOrd="0" destOrd="0" presId="urn:microsoft.com/office/officeart/2018/5/layout/CenteredIconLabelDescriptionList"/>
    <dgm:cxn modelId="{09CEDB89-A2EB-44A5-946F-6A83191DDE76}" srcId="{93D1F25C-AFFB-4ECB-B727-E50DB87CC3C7}" destId="{34B00B5E-63CB-4DE0-A3C0-74DFF22E8D62}" srcOrd="1" destOrd="0" parTransId="{25519E8B-756F-429F-A889-938C3284663B}" sibTransId="{9F70B31F-C14B-4E27-89B4-7D1320166B1F}"/>
    <dgm:cxn modelId="{AF1A0093-A382-4201-BC42-05A8C7AE7883}" type="presOf" srcId="{D0C129CA-0457-468B-BACA-37E8F68CE1B5}" destId="{B489DA74-26FC-49E3-825E-E941F5111A8D}" srcOrd="0" destOrd="3" presId="urn:microsoft.com/office/officeart/2018/5/layout/CenteredIconLabelDescriptionList"/>
    <dgm:cxn modelId="{EB23D2A8-443D-47E2-920F-3E325C1A3505}" srcId="{54B9FE01-33FB-4E83-A2D3-2AE4E6B154E6}" destId="{93D1F25C-AFFB-4ECB-B727-E50DB87CC3C7}" srcOrd="0" destOrd="0" parTransId="{47A8E66B-F4BD-46EE-A89C-EA60E172B4C3}" sibTransId="{37A7D6C8-069C-41FF-B177-EBC9A0AC9E46}"/>
    <dgm:cxn modelId="{1F0EC4AB-8D74-4148-8FD7-D58183F6A70A}" type="presOf" srcId="{54B9FE01-33FB-4E83-A2D3-2AE4E6B154E6}" destId="{7BA9EDE4-46FA-45E5-9579-017F7B52A674}" srcOrd="0" destOrd="0" presId="urn:microsoft.com/office/officeart/2018/5/layout/CenteredIconLabelDescriptionList"/>
    <dgm:cxn modelId="{80CEFEB9-F108-435E-AA48-2750B0669A0F}" srcId="{93D1F25C-AFFB-4ECB-B727-E50DB87CC3C7}" destId="{BF840545-0709-46EE-837C-832C2B217BF8}" srcOrd="0" destOrd="0" parTransId="{4636F05D-3DEB-43EF-8FA2-61AD8227668F}" sibTransId="{F24F7C59-7D00-4D20-A58F-DA86827472BE}"/>
    <dgm:cxn modelId="{D11554D9-AD9E-4EF8-A45D-F4DB7021948A}" type="presOf" srcId="{53F41933-4A6B-494B-9334-18F758F8C956}" destId="{DD5470B4-A515-446A-9262-DC2E60F6D117}" srcOrd="0" destOrd="0" presId="urn:microsoft.com/office/officeart/2018/5/layout/CenteredIconLabelDescriptionList"/>
    <dgm:cxn modelId="{773553E5-A9AE-4164-9572-7FCA938B1E67}" type="presOf" srcId="{8659AF01-F15A-4D0E-9C9C-40312B33D937}" destId="{B489DA74-26FC-49E3-825E-E941F5111A8D}" srcOrd="0" destOrd="2" presId="urn:microsoft.com/office/officeart/2018/5/layout/CenteredIconLabelDescriptionList"/>
    <dgm:cxn modelId="{B22CB8EE-4422-44EC-AAA0-93CB65005E60}" type="presOf" srcId="{93D1F25C-AFFB-4ECB-B727-E50DB87CC3C7}" destId="{F93853DB-E295-4072-A8FC-70276C4914DC}" srcOrd="0" destOrd="0" presId="urn:microsoft.com/office/officeart/2018/5/layout/CenteredIconLabelDescriptionList"/>
    <dgm:cxn modelId="{5A14D1A4-3035-472A-BBE1-B4D5EC202789}" type="presParOf" srcId="{7BA9EDE4-46FA-45E5-9579-017F7B52A674}" destId="{2940315C-CCF5-4DBD-9EE9-E275C84DC91A}" srcOrd="0" destOrd="0" presId="urn:microsoft.com/office/officeart/2018/5/layout/CenteredIconLabelDescriptionList"/>
    <dgm:cxn modelId="{219184F1-6397-45EC-9F43-D7F9404840FA}" type="presParOf" srcId="{2940315C-CCF5-4DBD-9EE9-E275C84DC91A}" destId="{9A58CD1B-A409-40BE-A436-0901B966F760}" srcOrd="0" destOrd="0" presId="urn:microsoft.com/office/officeart/2018/5/layout/CenteredIconLabelDescriptionList"/>
    <dgm:cxn modelId="{193C5681-9523-4C82-8A16-039B854D905D}" type="presParOf" srcId="{2940315C-CCF5-4DBD-9EE9-E275C84DC91A}" destId="{C0BAF8CA-5029-45D7-87DF-E40A4F7A11C6}" srcOrd="1" destOrd="0" presId="urn:microsoft.com/office/officeart/2018/5/layout/CenteredIconLabelDescriptionList"/>
    <dgm:cxn modelId="{614D91C5-2237-4715-9CE5-C8F0492C0B44}" type="presParOf" srcId="{2940315C-CCF5-4DBD-9EE9-E275C84DC91A}" destId="{F93853DB-E295-4072-A8FC-70276C4914DC}" srcOrd="2" destOrd="0" presId="urn:microsoft.com/office/officeart/2018/5/layout/CenteredIconLabelDescriptionList"/>
    <dgm:cxn modelId="{10BAA392-B786-4ACC-98E4-E0B2E588249E}" type="presParOf" srcId="{2940315C-CCF5-4DBD-9EE9-E275C84DC91A}" destId="{32D974ED-EB8C-413A-8B6F-19D24D8487AF}" srcOrd="3" destOrd="0" presId="urn:microsoft.com/office/officeart/2018/5/layout/CenteredIconLabelDescriptionList"/>
    <dgm:cxn modelId="{711F74CD-95FF-475D-AEDD-6AFFA9BE531C}" type="presParOf" srcId="{2940315C-CCF5-4DBD-9EE9-E275C84DC91A}" destId="{B489DA74-26FC-49E3-825E-E941F5111A8D}" srcOrd="4" destOrd="0" presId="urn:microsoft.com/office/officeart/2018/5/layout/CenteredIconLabelDescriptionList"/>
    <dgm:cxn modelId="{81574916-3F9C-49AC-97BB-85F291360E1F}" type="presParOf" srcId="{7BA9EDE4-46FA-45E5-9579-017F7B52A674}" destId="{C25E058D-F9EF-4EB2-9241-FE644B2C652F}" srcOrd="1" destOrd="0" presId="urn:microsoft.com/office/officeart/2018/5/layout/CenteredIconLabelDescriptionList"/>
    <dgm:cxn modelId="{A7CEC271-8312-440F-B06D-2BD79B43D18F}" type="presParOf" srcId="{7BA9EDE4-46FA-45E5-9579-017F7B52A674}" destId="{C862E9A4-A90B-46B7-8649-280C45147251}" srcOrd="2" destOrd="0" presId="urn:microsoft.com/office/officeart/2018/5/layout/CenteredIconLabelDescriptionList"/>
    <dgm:cxn modelId="{64FC8AE4-A96A-4EE2-B675-47EDDCEB0143}" type="presParOf" srcId="{C862E9A4-A90B-46B7-8649-280C45147251}" destId="{800C812F-EC6C-40E9-A3FA-64251DFA9772}" srcOrd="0" destOrd="0" presId="urn:microsoft.com/office/officeart/2018/5/layout/CenteredIconLabelDescriptionList"/>
    <dgm:cxn modelId="{CDEDA009-A6C2-4E20-A32C-D1003854AE7E}" type="presParOf" srcId="{C862E9A4-A90B-46B7-8649-280C45147251}" destId="{B2D530BE-A3F0-4A2D-8DB8-099803EC3964}" srcOrd="1" destOrd="0" presId="urn:microsoft.com/office/officeart/2018/5/layout/CenteredIconLabelDescriptionList"/>
    <dgm:cxn modelId="{98544659-05C0-4B55-86AC-D16874BA1647}" type="presParOf" srcId="{C862E9A4-A90B-46B7-8649-280C45147251}" destId="{DD5470B4-A515-446A-9262-DC2E60F6D117}" srcOrd="2" destOrd="0" presId="urn:microsoft.com/office/officeart/2018/5/layout/CenteredIconLabelDescriptionList"/>
    <dgm:cxn modelId="{F54ED0EE-C548-4514-8FA2-AACF03BF7177}" type="presParOf" srcId="{C862E9A4-A90B-46B7-8649-280C45147251}" destId="{F6E38FCB-DF22-4D6C-B419-34DEA2303447}" srcOrd="3" destOrd="0" presId="urn:microsoft.com/office/officeart/2018/5/layout/CenteredIconLabelDescriptionList"/>
    <dgm:cxn modelId="{0B09FC06-A2E3-49E5-97FB-382D6DB7DB7A}" type="presParOf" srcId="{C862E9A4-A90B-46B7-8649-280C45147251}" destId="{254A6668-D1C7-4F58-9017-B1DA44127B0F}"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58CD1B-A409-40BE-A436-0901B966F760}">
      <dsp:nvSpPr>
        <dsp:cNvPr id="0" name=""/>
        <dsp:cNvSpPr/>
      </dsp:nvSpPr>
      <dsp:spPr>
        <a:xfrm>
          <a:off x="2184031" y="690974"/>
          <a:ext cx="1160007" cy="7764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3853DB-E295-4072-A8FC-70276C4914DC}">
      <dsp:nvSpPr>
        <dsp:cNvPr id="0" name=""/>
        <dsp:cNvSpPr/>
      </dsp:nvSpPr>
      <dsp:spPr>
        <a:xfrm>
          <a:off x="564387" y="1670923"/>
          <a:ext cx="4315781" cy="647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kern="1200"/>
            <a:t>Tips</a:t>
          </a:r>
        </a:p>
      </dsp:txBody>
      <dsp:txXfrm>
        <a:off x="564387" y="1670923"/>
        <a:ext cx="4315781" cy="647367"/>
      </dsp:txXfrm>
    </dsp:sp>
    <dsp:sp modelId="{B489DA74-26FC-49E3-825E-E941F5111A8D}">
      <dsp:nvSpPr>
        <dsp:cNvPr id="0" name=""/>
        <dsp:cNvSpPr/>
      </dsp:nvSpPr>
      <dsp:spPr>
        <a:xfrm>
          <a:off x="76208" y="2384479"/>
          <a:ext cx="5292140" cy="1368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Font typeface="Arial" panose="020B0604020202020204" pitchFamily="34" charset="0"/>
            <a:buNone/>
          </a:pPr>
          <a:r>
            <a:rPr lang="en-US" sz="2000" kern="1200" dirty="0"/>
            <a:t>Conduct your own inspection prior to scheduling your inspection with the City</a:t>
          </a:r>
        </a:p>
        <a:p>
          <a:pPr marL="0" lvl="0" indent="0" algn="ctr" defTabSz="889000">
            <a:lnSpc>
              <a:spcPct val="100000"/>
            </a:lnSpc>
            <a:spcBef>
              <a:spcPct val="0"/>
            </a:spcBef>
            <a:spcAft>
              <a:spcPct val="35000"/>
            </a:spcAft>
            <a:buFont typeface="Arial" panose="020B0604020202020204" pitchFamily="34" charset="0"/>
            <a:buNone/>
          </a:pPr>
          <a:r>
            <a:rPr lang="en-US" sz="2000" kern="1200" dirty="0"/>
            <a:t>Ask Questions in advance of your inspection</a:t>
          </a:r>
        </a:p>
        <a:p>
          <a:pPr marL="0" lvl="0" indent="0" algn="ctr" defTabSz="889000">
            <a:lnSpc>
              <a:spcPct val="100000"/>
            </a:lnSpc>
            <a:spcBef>
              <a:spcPct val="0"/>
            </a:spcBef>
            <a:spcAft>
              <a:spcPct val="35000"/>
            </a:spcAft>
            <a:buFont typeface="Arial" panose="020B0604020202020204" pitchFamily="34" charset="0"/>
            <a:buNone/>
          </a:pPr>
          <a:r>
            <a:rPr lang="en-US" sz="2000" kern="1200" dirty="0"/>
            <a:t>Have a representative present during the inspection to answer questions and address corrections</a:t>
          </a:r>
        </a:p>
        <a:p>
          <a:pPr marL="0" lvl="0" indent="0" algn="ctr" defTabSz="889000">
            <a:lnSpc>
              <a:spcPct val="100000"/>
            </a:lnSpc>
            <a:spcBef>
              <a:spcPct val="0"/>
            </a:spcBef>
            <a:spcAft>
              <a:spcPct val="35000"/>
            </a:spcAft>
            <a:buFont typeface="Arial" panose="020B0604020202020204" pitchFamily="34" charset="0"/>
            <a:buNone/>
          </a:pPr>
          <a:r>
            <a:rPr lang="en-US" sz="2000" kern="1200" dirty="0"/>
            <a:t>Check the City and Code Enforcement website for latest information on STRs</a:t>
          </a:r>
        </a:p>
      </dsp:txBody>
      <dsp:txXfrm>
        <a:off x="76208" y="2384479"/>
        <a:ext cx="5292140" cy="1368243"/>
      </dsp:txXfrm>
    </dsp:sp>
    <dsp:sp modelId="{800C812F-EC6C-40E9-A3FA-64251DFA9772}">
      <dsp:nvSpPr>
        <dsp:cNvPr id="0" name=""/>
        <dsp:cNvSpPr/>
      </dsp:nvSpPr>
      <dsp:spPr>
        <a:xfrm>
          <a:off x="7619320" y="521851"/>
          <a:ext cx="1324360" cy="10835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5470B4-A515-446A-9262-DC2E60F6D117}">
      <dsp:nvSpPr>
        <dsp:cNvPr id="0" name=""/>
        <dsp:cNvSpPr/>
      </dsp:nvSpPr>
      <dsp:spPr>
        <a:xfrm>
          <a:off x="6123610" y="1747686"/>
          <a:ext cx="4315781" cy="647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kern="1200"/>
            <a:t>Resources</a:t>
          </a:r>
        </a:p>
      </dsp:txBody>
      <dsp:txXfrm>
        <a:off x="6123610" y="1747686"/>
        <a:ext cx="4315781" cy="647367"/>
      </dsp:txXfrm>
    </dsp:sp>
    <dsp:sp modelId="{254A6668-D1C7-4F58-9017-B1DA44127B0F}">
      <dsp:nvSpPr>
        <dsp:cNvPr id="0" name=""/>
        <dsp:cNvSpPr/>
      </dsp:nvSpPr>
      <dsp:spPr>
        <a:xfrm>
          <a:off x="6123610" y="2461242"/>
          <a:ext cx="4315781" cy="1368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err="1"/>
            <a:t>Municode</a:t>
          </a:r>
          <a:r>
            <a:rPr lang="en-US" sz="2000" kern="1200" dirty="0"/>
            <a:t> – Code of Ordinances  </a:t>
          </a:r>
          <a:r>
            <a:rPr lang="en-US" sz="2000" kern="1200" dirty="0">
              <a:hlinkClick xmlns:r="http://schemas.openxmlformats.org/officeDocument/2006/relationships" r:id="rId5"/>
            </a:rPr>
            <a:t>https://library.municode.com/tx</a:t>
          </a:r>
          <a:endParaRPr lang="en-US" sz="2000" kern="1200" dirty="0"/>
        </a:p>
        <a:p>
          <a:pPr marL="0" lvl="0" indent="0" algn="ctr" defTabSz="889000">
            <a:lnSpc>
              <a:spcPct val="100000"/>
            </a:lnSpc>
            <a:spcBef>
              <a:spcPct val="0"/>
            </a:spcBef>
            <a:spcAft>
              <a:spcPct val="35000"/>
            </a:spcAft>
            <a:buNone/>
          </a:pPr>
          <a:r>
            <a:rPr lang="en-US" sz="2000" kern="1200" dirty="0"/>
            <a:t>City Ordinance Short Term Rentals 2023-18 Chapter 20 (City website)</a:t>
          </a:r>
        </a:p>
      </dsp:txBody>
      <dsp:txXfrm>
        <a:off x="6123610" y="2461242"/>
        <a:ext cx="4315781" cy="1368243"/>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19B416F2-DF52-4ABA-9DCC-091B04371102}" type="datetimeFigureOut">
              <a:rPr lang="en-US" smtClean="0"/>
              <a:t>6/18/2024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76EBF11B-6317-49F2-934B-753FE5FCAB8D}" type="slidenum">
              <a:rPr lang="en-US" smtClean="0"/>
              <a:t>‹#›</a:t>
            </a:fld>
            <a:endParaRPr lang="en-US"/>
          </a:p>
        </p:txBody>
      </p:sp>
    </p:spTree>
    <p:extLst>
      <p:ext uri="{BB962C8B-B14F-4D97-AF65-F5344CB8AC3E}">
        <p14:creationId xmlns:p14="http://schemas.microsoft.com/office/powerpoint/2010/main" val="442804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1E478D-2115-4D38-A188-B6EBDEABF2D7}" type="slidenum">
              <a:rPr lang="en-US" smtClean="0"/>
              <a:t>4</a:t>
            </a:fld>
            <a:endParaRPr lang="en-US"/>
          </a:p>
        </p:txBody>
      </p:sp>
    </p:spTree>
    <p:extLst>
      <p:ext uri="{BB962C8B-B14F-4D97-AF65-F5344CB8AC3E}">
        <p14:creationId xmlns:p14="http://schemas.microsoft.com/office/powerpoint/2010/main" val="1447453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F9F1B-2455-4D9B-1236-0D994178B8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D412A1-AF96-E104-D74D-1DF354E083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CFC385-7D4F-C1C6-E487-E81952E0F52F}"/>
              </a:ext>
            </a:extLst>
          </p:cNvPr>
          <p:cNvSpPr>
            <a:spLocks noGrp="1"/>
          </p:cNvSpPr>
          <p:nvPr>
            <p:ph type="dt" sz="half" idx="10"/>
          </p:nvPr>
        </p:nvSpPr>
        <p:spPr/>
        <p:txBody>
          <a:bodyPr/>
          <a:lstStyle/>
          <a:p>
            <a:fld id="{50B36B97-AD17-41F3-AAF3-F6FC7BE063CB}" type="datetimeFigureOut">
              <a:rPr lang="en-US" smtClean="0"/>
              <a:t>6/18/2024</a:t>
            </a:fld>
            <a:endParaRPr lang="en-US"/>
          </a:p>
        </p:txBody>
      </p:sp>
      <p:sp>
        <p:nvSpPr>
          <p:cNvPr id="5" name="Footer Placeholder 4">
            <a:extLst>
              <a:ext uri="{FF2B5EF4-FFF2-40B4-BE49-F238E27FC236}">
                <a16:creationId xmlns:a16="http://schemas.microsoft.com/office/drawing/2014/main" id="{94A1AC33-3F71-CA4D-DD23-E63A93269A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D4C28E-A95C-8F68-197C-EB014A742B59}"/>
              </a:ext>
            </a:extLst>
          </p:cNvPr>
          <p:cNvSpPr>
            <a:spLocks noGrp="1"/>
          </p:cNvSpPr>
          <p:nvPr>
            <p:ph type="sldNum" sz="quarter" idx="12"/>
          </p:nvPr>
        </p:nvSpPr>
        <p:spPr/>
        <p:txBody>
          <a:bodyPr/>
          <a:lstStyle/>
          <a:p>
            <a:fld id="{3A9620BD-C32F-4523-BD40-00DC0F896A7A}" type="slidenum">
              <a:rPr lang="en-US" smtClean="0"/>
              <a:t>‹#›</a:t>
            </a:fld>
            <a:endParaRPr lang="en-US"/>
          </a:p>
        </p:txBody>
      </p:sp>
    </p:spTree>
    <p:extLst>
      <p:ext uri="{BB962C8B-B14F-4D97-AF65-F5344CB8AC3E}">
        <p14:creationId xmlns:p14="http://schemas.microsoft.com/office/powerpoint/2010/main" val="3034421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22B49-1B92-0B8B-1536-D7C95E5A21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4B405F-123D-846C-D72E-C285F2D998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E5B13C-596C-5343-EFFF-CDEB211E66FD}"/>
              </a:ext>
            </a:extLst>
          </p:cNvPr>
          <p:cNvSpPr>
            <a:spLocks noGrp="1"/>
          </p:cNvSpPr>
          <p:nvPr>
            <p:ph type="dt" sz="half" idx="10"/>
          </p:nvPr>
        </p:nvSpPr>
        <p:spPr/>
        <p:txBody>
          <a:bodyPr/>
          <a:lstStyle/>
          <a:p>
            <a:fld id="{50B36B97-AD17-41F3-AAF3-F6FC7BE063CB}" type="datetimeFigureOut">
              <a:rPr lang="en-US" smtClean="0"/>
              <a:t>6/18/2024</a:t>
            </a:fld>
            <a:endParaRPr lang="en-US"/>
          </a:p>
        </p:txBody>
      </p:sp>
      <p:sp>
        <p:nvSpPr>
          <p:cNvPr id="5" name="Footer Placeholder 4">
            <a:extLst>
              <a:ext uri="{FF2B5EF4-FFF2-40B4-BE49-F238E27FC236}">
                <a16:creationId xmlns:a16="http://schemas.microsoft.com/office/drawing/2014/main" id="{E2A0091F-6276-52F6-F93B-1982C00BAE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003BCA-4571-C576-E26F-050C64461C4E}"/>
              </a:ext>
            </a:extLst>
          </p:cNvPr>
          <p:cNvSpPr>
            <a:spLocks noGrp="1"/>
          </p:cNvSpPr>
          <p:nvPr>
            <p:ph type="sldNum" sz="quarter" idx="12"/>
          </p:nvPr>
        </p:nvSpPr>
        <p:spPr/>
        <p:txBody>
          <a:bodyPr/>
          <a:lstStyle/>
          <a:p>
            <a:fld id="{3A9620BD-C32F-4523-BD40-00DC0F896A7A}" type="slidenum">
              <a:rPr lang="en-US" smtClean="0"/>
              <a:t>‹#›</a:t>
            </a:fld>
            <a:endParaRPr lang="en-US"/>
          </a:p>
        </p:txBody>
      </p:sp>
    </p:spTree>
    <p:extLst>
      <p:ext uri="{BB962C8B-B14F-4D97-AF65-F5344CB8AC3E}">
        <p14:creationId xmlns:p14="http://schemas.microsoft.com/office/powerpoint/2010/main" val="2276685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6356F7-D9F6-E3BC-704C-A40D937020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5E6CB0-8A3E-957A-2764-99571D38D3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6E05E3-C647-1BD7-76DF-FE9CDDFA55A9}"/>
              </a:ext>
            </a:extLst>
          </p:cNvPr>
          <p:cNvSpPr>
            <a:spLocks noGrp="1"/>
          </p:cNvSpPr>
          <p:nvPr>
            <p:ph type="dt" sz="half" idx="10"/>
          </p:nvPr>
        </p:nvSpPr>
        <p:spPr/>
        <p:txBody>
          <a:bodyPr/>
          <a:lstStyle/>
          <a:p>
            <a:fld id="{50B36B97-AD17-41F3-AAF3-F6FC7BE063CB}" type="datetimeFigureOut">
              <a:rPr lang="en-US" smtClean="0"/>
              <a:t>6/18/2024</a:t>
            </a:fld>
            <a:endParaRPr lang="en-US"/>
          </a:p>
        </p:txBody>
      </p:sp>
      <p:sp>
        <p:nvSpPr>
          <p:cNvPr id="5" name="Footer Placeholder 4">
            <a:extLst>
              <a:ext uri="{FF2B5EF4-FFF2-40B4-BE49-F238E27FC236}">
                <a16:creationId xmlns:a16="http://schemas.microsoft.com/office/drawing/2014/main" id="{65C00617-3742-20AB-D3F0-B6D7236B6F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C394C0-950B-3FDD-2960-9CDAE825E94F}"/>
              </a:ext>
            </a:extLst>
          </p:cNvPr>
          <p:cNvSpPr>
            <a:spLocks noGrp="1"/>
          </p:cNvSpPr>
          <p:nvPr>
            <p:ph type="sldNum" sz="quarter" idx="12"/>
          </p:nvPr>
        </p:nvSpPr>
        <p:spPr/>
        <p:txBody>
          <a:bodyPr/>
          <a:lstStyle/>
          <a:p>
            <a:fld id="{3A9620BD-C32F-4523-BD40-00DC0F896A7A}" type="slidenum">
              <a:rPr lang="en-US" smtClean="0"/>
              <a:t>‹#›</a:t>
            </a:fld>
            <a:endParaRPr lang="en-US"/>
          </a:p>
        </p:txBody>
      </p:sp>
    </p:spTree>
    <p:extLst>
      <p:ext uri="{BB962C8B-B14F-4D97-AF65-F5344CB8AC3E}">
        <p14:creationId xmlns:p14="http://schemas.microsoft.com/office/powerpoint/2010/main" val="2584117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24040-AC22-85F3-8CE2-07F5A3DDEC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3CBE83-C808-01E6-2289-0C58E791BC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1C1885-2B63-45F8-B154-3414C04B18F2}"/>
              </a:ext>
            </a:extLst>
          </p:cNvPr>
          <p:cNvSpPr>
            <a:spLocks noGrp="1"/>
          </p:cNvSpPr>
          <p:nvPr>
            <p:ph type="dt" sz="half" idx="10"/>
          </p:nvPr>
        </p:nvSpPr>
        <p:spPr/>
        <p:txBody>
          <a:bodyPr/>
          <a:lstStyle/>
          <a:p>
            <a:fld id="{50B36B97-AD17-41F3-AAF3-F6FC7BE063CB}" type="datetimeFigureOut">
              <a:rPr lang="en-US" smtClean="0"/>
              <a:t>6/18/2024</a:t>
            </a:fld>
            <a:endParaRPr lang="en-US"/>
          </a:p>
        </p:txBody>
      </p:sp>
      <p:sp>
        <p:nvSpPr>
          <p:cNvPr id="5" name="Footer Placeholder 4">
            <a:extLst>
              <a:ext uri="{FF2B5EF4-FFF2-40B4-BE49-F238E27FC236}">
                <a16:creationId xmlns:a16="http://schemas.microsoft.com/office/drawing/2014/main" id="{B6979226-2DBC-D318-B8FB-7B59EEE52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DDCF6C-0F0F-B1FD-8059-28FCAB0782B7}"/>
              </a:ext>
            </a:extLst>
          </p:cNvPr>
          <p:cNvSpPr>
            <a:spLocks noGrp="1"/>
          </p:cNvSpPr>
          <p:nvPr>
            <p:ph type="sldNum" sz="quarter" idx="12"/>
          </p:nvPr>
        </p:nvSpPr>
        <p:spPr/>
        <p:txBody>
          <a:bodyPr/>
          <a:lstStyle/>
          <a:p>
            <a:fld id="{3A9620BD-C32F-4523-BD40-00DC0F896A7A}" type="slidenum">
              <a:rPr lang="en-US" smtClean="0"/>
              <a:t>‹#›</a:t>
            </a:fld>
            <a:endParaRPr lang="en-US"/>
          </a:p>
        </p:txBody>
      </p:sp>
    </p:spTree>
    <p:extLst>
      <p:ext uri="{BB962C8B-B14F-4D97-AF65-F5344CB8AC3E}">
        <p14:creationId xmlns:p14="http://schemas.microsoft.com/office/powerpoint/2010/main" val="868076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89E3E-5570-8E83-F7E4-0E26CCB325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8D9D14-D254-0AF9-5889-BEA50A4C826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36B3BE-C15C-3CAA-69A9-87C8AB211AA0}"/>
              </a:ext>
            </a:extLst>
          </p:cNvPr>
          <p:cNvSpPr>
            <a:spLocks noGrp="1"/>
          </p:cNvSpPr>
          <p:nvPr>
            <p:ph type="dt" sz="half" idx="10"/>
          </p:nvPr>
        </p:nvSpPr>
        <p:spPr/>
        <p:txBody>
          <a:bodyPr/>
          <a:lstStyle/>
          <a:p>
            <a:fld id="{50B36B97-AD17-41F3-AAF3-F6FC7BE063CB}" type="datetimeFigureOut">
              <a:rPr lang="en-US" smtClean="0"/>
              <a:t>6/18/2024</a:t>
            </a:fld>
            <a:endParaRPr lang="en-US"/>
          </a:p>
        </p:txBody>
      </p:sp>
      <p:sp>
        <p:nvSpPr>
          <p:cNvPr id="5" name="Footer Placeholder 4">
            <a:extLst>
              <a:ext uri="{FF2B5EF4-FFF2-40B4-BE49-F238E27FC236}">
                <a16:creationId xmlns:a16="http://schemas.microsoft.com/office/drawing/2014/main" id="{9C22B9A4-CA84-94EC-2190-CA1268E04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6929E-2CCC-2B62-47D1-BDE393697F62}"/>
              </a:ext>
            </a:extLst>
          </p:cNvPr>
          <p:cNvSpPr>
            <a:spLocks noGrp="1"/>
          </p:cNvSpPr>
          <p:nvPr>
            <p:ph type="sldNum" sz="quarter" idx="12"/>
          </p:nvPr>
        </p:nvSpPr>
        <p:spPr/>
        <p:txBody>
          <a:bodyPr/>
          <a:lstStyle/>
          <a:p>
            <a:fld id="{3A9620BD-C32F-4523-BD40-00DC0F896A7A}" type="slidenum">
              <a:rPr lang="en-US" smtClean="0"/>
              <a:t>‹#›</a:t>
            </a:fld>
            <a:endParaRPr lang="en-US"/>
          </a:p>
        </p:txBody>
      </p:sp>
    </p:spTree>
    <p:extLst>
      <p:ext uri="{BB962C8B-B14F-4D97-AF65-F5344CB8AC3E}">
        <p14:creationId xmlns:p14="http://schemas.microsoft.com/office/powerpoint/2010/main" val="97653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F018D-B75B-5E22-7860-56E827FC81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DFFB6B-CBDF-5708-1CC7-E53D959A57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17E556-C7AA-92FE-6D96-CDC87DFD21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97BC0B-8652-8E3A-4E23-882FC2631CC6}"/>
              </a:ext>
            </a:extLst>
          </p:cNvPr>
          <p:cNvSpPr>
            <a:spLocks noGrp="1"/>
          </p:cNvSpPr>
          <p:nvPr>
            <p:ph type="dt" sz="half" idx="10"/>
          </p:nvPr>
        </p:nvSpPr>
        <p:spPr/>
        <p:txBody>
          <a:bodyPr/>
          <a:lstStyle/>
          <a:p>
            <a:fld id="{50B36B97-AD17-41F3-AAF3-F6FC7BE063CB}" type="datetimeFigureOut">
              <a:rPr lang="en-US" smtClean="0"/>
              <a:t>6/18/2024</a:t>
            </a:fld>
            <a:endParaRPr lang="en-US"/>
          </a:p>
        </p:txBody>
      </p:sp>
      <p:sp>
        <p:nvSpPr>
          <p:cNvPr id="6" name="Footer Placeholder 5">
            <a:extLst>
              <a:ext uri="{FF2B5EF4-FFF2-40B4-BE49-F238E27FC236}">
                <a16:creationId xmlns:a16="http://schemas.microsoft.com/office/drawing/2014/main" id="{40FB2890-5849-D6F9-3692-5EC4687A53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1B44FC-153E-05F0-2AC8-108343ADB21A}"/>
              </a:ext>
            </a:extLst>
          </p:cNvPr>
          <p:cNvSpPr>
            <a:spLocks noGrp="1"/>
          </p:cNvSpPr>
          <p:nvPr>
            <p:ph type="sldNum" sz="quarter" idx="12"/>
          </p:nvPr>
        </p:nvSpPr>
        <p:spPr/>
        <p:txBody>
          <a:bodyPr/>
          <a:lstStyle/>
          <a:p>
            <a:fld id="{3A9620BD-C32F-4523-BD40-00DC0F896A7A}" type="slidenum">
              <a:rPr lang="en-US" smtClean="0"/>
              <a:t>‹#›</a:t>
            </a:fld>
            <a:endParaRPr lang="en-US"/>
          </a:p>
        </p:txBody>
      </p:sp>
    </p:spTree>
    <p:extLst>
      <p:ext uri="{BB962C8B-B14F-4D97-AF65-F5344CB8AC3E}">
        <p14:creationId xmlns:p14="http://schemas.microsoft.com/office/powerpoint/2010/main" val="3695884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08872-F4A4-A656-C22A-DAEB00AF23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05963D-E235-B04B-C550-4FF251D4BC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35FB79-F352-3D47-018A-2AC87811D1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BADE7F-A46A-C5FC-1DD5-43165D1DD5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BE20AA-56CC-7ED6-FA89-007B310175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C86C3C-77A0-D388-DD87-F438B5AE4165}"/>
              </a:ext>
            </a:extLst>
          </p:cNvPr>
          <p:cNvSpPr>
            <a:spLocks noGrp="1"/>
          </p:cNvSpPr>
          <p:nvPr>
            <p:ph type="dt" sz="half" idx="10"/>
          </p:nvPr>
        </p:nvSpPr>
        <p:spPr/>
        <p:txBody>
          <a:bodyPr/>
          <a:lstStyle/>
          <a:p>
            <a:fld id="{50B36B97-AD17-41F3-AAF3-F6FC7BE063CB}" type="datetimeFigureOut">
              <a:rPr lang="en-US" smtClean="0"/>
              <a:t>6/18/2024</a:t>
            </a:fld>
            <a:endParaRPr lang="en-US"/>
          </a:p>
        </p:txBody>
      </p:sp>
      <p:sp>
        <p:nvSpPr>
          <p:cNvPr id="8" name="Footer Placeholder 7">
            <a:extLst>
              <a:ext uri="{FF2B5EF4-FFF2-40B4-BE49-F238E27FC236}">
                <a16:creationId xmlns:a16="http://schemas.microsoft.com/office/drawing/2014/main" id="{39541F2C-36CB-1B0B-D0D0-36B6DEBD13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78E3D8-46B3-1267-F6F9-4EFB01058D5E}"/>
              </a:ext>
            </a:extLst>
          </p:cNvPr>
          <p:cNvSpPr>
            <a:spLocks noGrp="1"/>
          </p:cNvSpPr>
          <p:nvPr>
            <p:ph type="sldNum" sz="quarter" idx="12"/>
          </p:nvPr>
        </p:nvSpPr>
        <p:spPr/>
        <p:txBody>
          <a:bodyPr/>
          <a:lstStyle/>
          <a:p>
            <a:fld id="{3A9620BD-C32F-4523-BD40-00DC0F896A7A}" type="slidenum">
              <a:rPr lang="en-US" smtClean="0"/>
              <a:t>‹#›</a:t>
            </a:fld>
            <a:endParaRPr lang="en-US"/>
          </a:p>
        </p:txBody>
      </p:sp>
    </p:spTree>
    <p:extLst>
      <p:ext uri="{BB962C8B-B14F-4D97-AF65-F5344CB8AC3E}">
        <p14:creationId xmlns:p14="http://schemas.microsoft.com/office/powerpoint/2010/main" val="2231293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03FE-F3B8-1459-E3DD-DBF899FD07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1A4E09-C85B-5568-83EE-51558A0C9CC0}"/>
              </a:ext>
            </a:extLst>
          </p:cNvPr>
          <p:cNvSpPr>
            <a:spLocks noGrp="1"/>
          </p:cNvSpPr>
          <p:nvPr>
            <p:ph type="dt" sz="half" idx="10"/>
          </p:nvPr>
        </p:nvSpPr>
        <p:spPr/>
        <p:txBody>
          <a:bodyPr/>
          <a:lstStyle/>
          <a:p>
            <a:fld id="{50B36B97-AD17-41F3-AAF3-F6FC7BE063CB}" type="datetimeFigureOut">
              <a:rPr lang="en-US" smtClean="0"/>
              <a:t>6/18/2024</a:t>
            </a:fld>
            <a:endParaRPr lang="en-US"/>
          </a:p>
        </p:txBody>
      </p:sp>
      <p:sp>
        <p:nvSpPr>
          <p:cNvPr id="4" name="Footer Placeholder 3">
            <a:extLst>
              <a:ext uri="{FF2B5EF4-FFF2-40B4-BE49-F238E27FC236}">
                <a16:creationId xmlns:a16="http://schemas.microsoft.com/office/drawing/2014/main" id="{5A7F4E85-7324-D2EF-38AA-2F715394C6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F359DF-9EC8-A95E-91DC-5AF50D1B44E9}"/>
              </a:ext>
            </a:extLst>
          </p:cNvPr>
          <p:cNvSpPr>
            <a:spLocks noGrp="1"/>
          </p:cNvSpPr>
          <p:nvPr>
            <p:ph type="sldNum" sz="quarter" idx="12"/>
          </p:nvPr>
        </p:nvSpPr>
        <p:spPr/>
        <p:txBody>
          <a:bodyPr/>
          <a:lstStyle/>
          <a:p>
            <a:fld id="{3A9620BD-C32F-4523-BD40-00DC0F896A7A}" type="slidenum">
              <a:rPr lang="en-US" smtClean="0"/>
              <a:t>‹#›</a:t>
            </a:fld>
            <a:endParaRPr lang="en-US"/>
          </a:p>
        </p:txBody>
      </p:sp>
    </p:spTree>
    <p:extLst>
      <p:ext uri="{BB962C8B-B14F-4D97-AF65-F5344CB8AC3E}">
        <p14:creationId xmlns:p14="http://schemas.microsoft.com/office/powerpoint/2010/main" val="3852673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52B031-899B-D667-2044-386DD7C17F7F}"/>
              </a:ext>
            </a:extLst>
          </p:cNvPr>
          <p:cNvSpPr>
            <a:spLocks noGrp="1"/>
          </p:cNvSpPr>
          <p:nvPr>
            <p:ph type="dt" sz="half" idx="10"/>
          </p:nvPr>
        </p:nvSpPr>
        <p:spPr/>
        <p:txBody>
          <a:bodyPr/>
          <a:lstStyle/>
          <a:p>
            <a:fld id="{50B36B97-AD17-41F3-AAF3-F6FC7BE063CB}" type="datetimeFigureOut">
              <a:rPr lang="en-US" smtClean="0"/>
              <a:t>6/18/2024</a:t>
            </a:fld>
            <a:endParaRPr lang="en-US"/>
          </a:p>
        </p:txBody>
      </p:sp>
      <p:sp>
        <p:nvSpPr>
          <p:cNvPr id="3" name="Footer Placeholder 2">
            <a:extLst>
              <a:ext uri="{FF2B5EF4-FFF2-40B4-BE49-F238E27FC236}">
                <a16:creationId xmlns:a16="http://schemas.microsoft.com/office/drawing/2014/main" id="{6F6E7CFD-F43D-E8B4-4610-543780CC93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5352F2-AD38-47C6-2632-57DFE3774CA2}"/>
              </a:ext>
            </a:extLst>
          </p:cNvPr>
          <p:cNvSpPr>
            <a:spLocks noGrp="1"/>
          </p:cNvSpPr>
          <p:nvPr>
            <p:ph type="sldNum" sz="quarter" idx="12"/>
          </p:nvPr>
        </p:nvSpPr>
        <p:spPr/>
        <p:txBody>
          <a:bodyPr/>
          <a:lstStyle/>
          <a:p>
            <a:fld id="{3A9620BD-C32F-4523-BD40-00DC0F896A7A}" type="slidenum">
              <a:rPr lang="en-US" smtClean="0"/>
              <a:t>‹#›</a:t>
            </a:fld>
            <a:endParaRPr lang="en-US"/>
          </a:p>
        </p:txBody>
      </p:sp>
    </p:spTree>
    <p:extLst>
      <p:ext uri="{BB962C8B-B14F-4D97-AF65-F5344CB8AC3E}">
        <p14:creationId xmlns:p14="http://schemas.microsoft.com/office/powerpoint/2010/main" val="3217826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36CC1-B3D2-920A-C775-EAB822AB4F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97CD69-2749-2497-7DC8-59E86FE219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DB3C56-0294-9681-99EE-225F87A66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B1C0C3-9CA9-1896-0975-9629FADA89E1}"/>
              </a:ext>
            </a:extLst>
          </p:cNvPr>
          <p:cNvSpPr>
            <a:spLocks noGrp="1"/>
          </p:cNvSpPr>
          <p:nvPr>
            <p:ph type="dt" sz="half" idx="10"/>
          </p:nvPr>
        </p:nvSpPr>
        <p:spPr/>
        <p:txBody>
          <a:bodyPr/>
          <a:lstStyle/>
          <a:p>
            <a:fld id="{50B36B97-AD17-41F3-AAF3-F6FC7BE063CB}" type="datetimeFigureOut">
              <a:rPr lang="en-US" smtClean="0"/>
              <a:t>6/18/2024</a:t>
            </a:fld>
            <a:endParaRPr lang="en-US"/>
          </a:p>
        </p:txBody>
      </p:sp>
      <p:sp>
        <p:nvSpPr>
          <p:cNvPr id="6" name="Footer Placeholder 5">
            <a:extLst>
              <a:ext uri="{FF2B5EF4-FFF2-40B4-BE49-F238E27FC236}">
                <a16:creationId xmlns:a16="http://schemas.microsoft.com/office/drawing/2014/main" id="{5EA30A2B-24F8-A693-A89D-8B340D62CF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1A0A63-2ECD-C618-F732-8F844EC1B46A}"/>
              </a:ext>
            </a:extLst>
          </p:cNvPr>
          <p:cNvSpPr>
            <a:spLocks noGrp="1"/>
          </p:cNvSpPr>
          <p:nvPr>
            <p:ph type="sldNum" sz="quarter" idx="12"/>
          </p:nvPr>
        </p:nvSpPr>
        <p:spPr/>
        <p:txBody>
          <a:bodyPr/>
          <a:lstStyle/>
          <a:p>
            <a:fld id="{3A9620BD-C32F-4523-BD40-00DC0F896A7A}" type="slidenum">
              <a:rPr lang="en-US" smtClean="0"/>
              <a:t>‹#›</a:t>
            </a:fld>
            <a:endParaRPr lang="en-US"/>
          </a:p>
        </p:txBody>
      </p:sp>
    </p:spTree>
    <p:extLst>
      <p:ext uri="{BB962C8B-B14F-4D97-AF65-F5344CB8AC3E}">
        <p14:creationId xmlns:p14="http://schemas.microsoft.com/office/powerpoint/2010/main" val="3845442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C401A-53B6-95F8-8030-58B3EEF4E2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33D0A0-BEE4-5D7E-C587-5FD09FC818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B0E9D0-4ED0-BC50-864D-69FC0451BC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0AE3-CE8C-9F72-2E29-CAD1A0045CD6}"/>
              </a:ext>
            </a:extLst>
          </p:cNvPr>
          <p:cNvSpPr>
            <a:spLocks noGrp="1"/>
          </p:cNvSpPr>
          <p:nvPr>
            <p:ph type="dt" sz="half" idx="10"/>
          </p:nvPr>
        </p:nvSpPr>
        <p:spPr/>
        <p:txBody>
          <a:bodyPr/>
          <a:lstStyle/>
          <a:p>
            <a:fld id="{50B36B97-AD17-41F3-AAF3-F6FC7BE063CB}" type="datetimeFigureOut">
              <a:rPr lang="en-US" smtClean="0"/>
              <a:t>6/18/2024</a:t>
            </a:fld>
            <a:endParaRPr lang="en-US"/>
          </a:p>
        </p:txBody>
      </p:sp>
      <p:sp>
        <p:nvSpPr>
          <p:cNvPr id="6" name="Footer Placeholder 5">
            <a:extLst>
              <a:ext uri="{FF2B5EF4-FFF2-40B4-BE49-F238E27FC236}">
                <a16:creationId xmlns:a16="http://schemas.microsoft.com/office/drawing/2014/main" id="{2C6A0980-C1E9-19D4-41C8-CBC6A3706F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E41412-4CD7-0674-A3CF-35D5C9578549}"/>
              </a:ext>
            </a:extLst>
          </p:cNvPr>
          <p:cNvSpPr>
            <a:spLocks noGrp="1"/>
          </p:cNvSpPr>
          <p:nvPr>
            <p:ph type="sldNum" sz="quarter" idx="12"/>
          </p:nvPr>
        </p:nvSpPr>
        <p:spPr/>
        <p:txBody>
          <a:bodyPr/>
          <a:lstStyle/>
          <a:p>
            <a:fld id="{3A9620BD-C32F-4523-BD40-00DC0F896A7A}" type="slidenum">
              <a:rPr lang="en-US" smtClean="0"/>
              <a:t>‹#›</a:t>
            </a:fld>
            <a:endParaRPr lang="en-US"/>
          </a:p>
        </p:txBody>
      </p:sp>
    </p:spTree>
    <p:extLst>
      <p:ext uri="{BB962C8B-B14F-4D97-AF65-F5344CB8AC3E}">
        <p14:creationId xmlns:p14="http://schemas.microsoft.com/office/powerpoint/2010/main" val="3342385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059492-5042-45B9-69BA-C97E945F65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F96262-BB4D-7CC3-F01F-01705169DB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6F50AB-CCB6-F086-7E65-C967D12C1F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0B36B97-AD17-41F3-AAF3-F6FC7BE063CB}" type="datetimeFigureOut">
              <a:rPr lang="en-US" smtClean="0"/>
              <a:t>6/18/2024</a:t>
            </a:fld>
            <a:endParaRPr lang="en-US"/>
          </a:p>
        </p:txBody>
      </p:sp>
      <p:sp>
        <p:nvSpPr>
          <p:cNvPr id="5" name="Footer Placeholder 4">
            <a:extLst>
              <a:ext uri="{FF2B5EF4-FFF2-40B4-BE49-F238E27FC236}">
                <a16:creationId xmlns:a16="http://schemas.microsoft.com/office/drawing/2014/main" id="{07EC225B-59B5-E0B8-0F4B-35F1633E2C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3555612-22FE-322B-E403-8760051F9F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A9620BD-C32F-4523-BD40-00DC0F896A7A}" type="slidenum">
              <a:rPr lang="en-US" smtClean="0"/>
              <a:t>‹#›</a:t>
            </a:fld>
            <a:endParaRPr lang="en-US"/>
          </a:p>
        </p:txBody>
      </p:sp>
    </p:spTree>
    <p:extLst>
      <p:ext uri="{BB962C8B-B14F-4D97-AF65-F5344CB8AC3E}">
        <p14:creationId xmlns:p14="http://schemas.microsoft.com/office/powerpoint/2010/main" val="1992220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5.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D10F79-3418-0594-F130-0E64760C83D3}"/>
              </a:ext>
            </a:extLst>
          </p:cNvPr>
          <p:cNvSpPr>
            <a:spLocks noGrp="1"/>
          </p:cNvSpPr>
          <p:nvPr>
            <p:ph type="ctrTitle"/>
          </p:nvPr>
        </p:nvSpPr>
        <p:spPr>
          <a:xfrm>
            <a:off x="6995801" y="1466779"/>
            <a:ext cx="4742597" cy="3692028"/>
          </a:xfrm>
          <a:noFill/>
        </p:spPr>
        <p:txBody>
          <a:bodyPr>
            <a:normAutofit/>
          </a:bodyPr>
          <a:lstStyle/>
          <a:p>
            <a:pPr algn="l"/>
            <a:r>
              <a:rPr lang="en-US" sz="6600" dirty="0"/>
              <a:t>Short-Term Rental Inspections</a:t>
            </a:r>
          </a:p>
        </p:txBody>
      </p:sp>
      <p:pic>
        <p:nvPicPr>
          <p:cNvPr id="7170" name="Picture 2" descr="City of Fredericksburg Established 1846">
            <a:extLst>
              <a:ext uri="{FF2B5EF4-FFF2-40B4-BE49-F238E27FC236}">
                <a16:creationId xmlns:a16="http://schemas.microsoft.com/office/drawing/2014/main" id="{2F8678B9-1F45-307F-5462-DFD31F8398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0" r="1802"/>
          <a:stretch/>
        </p:blipFill>
        <p:spPr bwMode="auto">
          <a:xfrm>
            <a:off x="367381" y="755580"/>
            <a:ext cx="5728619" cy="5618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68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A4BD6EE-7B51-447C-AAB3-028B7A3E5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590CD30-1021-11B0-825C-9955B8371DDB}"/>
              </a:ext>
            </a:extLst>
          </p:cNvPr>
          <p:cNvSpPr txBox="1"/>
          <p:nvPr/>
        </p:nvSpPr>
        <p:spPr>
          <a:xfrm>
            <a:off x="612648" y="433387"/>
            <a:ext cx="5032744" cy="336564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dirty="0">
                <a:latin typeface="+mj-lt"/>
                <a:ea typeface="+mj-ea"/>
                <a:cs typeface="+mj-cs"/>
              </a:rPr>
              <a:t>Hot Tubs and Spas</a:t>
            </a:r>
          </a:p>
        </p:txBody>
      </p:sp>
      <p:sp>
        <p:nvSpPr>
          <p:cNvPr id="6" name="TextBox 5">
            <a:extLst>
              <a:ext uri="{FF2B5EF4-FFF2-40B4-BE49-F238E27FC236}">
                <a16:creationId xmlns:a16="http://schemas.microsoft.com/office/drawing/2014/main" id="{B7D2B60B-84E5-CC00-E7E5-1D6BC943E971}"/>
              </a:ext>
            </a:extLst>
          </p:cNvPr>
          <p:cNvSpPr txBox="1"/>
          <p:nvPr/>
        </p:nvSpPr>
        <p:spPr>
          <a:xfrm>
            <a:off x="612648" y="4264579"/>
            <a:ext cx="5032744" cy="1845282"/>
          </a:xfrm>
          <a:prstGeom prst="rect">
            <a:avLst/>
          </a:prstGeom>
        </p:spPr>
        <p:txBody>
          <a:bodyPr vert="horz" lIns="91440" tIns="45720" rIns="91440" bIns="45720" rtlCol="0">
            <a:normAutofit/>
          </a:bodyPr>
          <a:lstStyle/>
          <a:p>
            <a:pPr>
              <a:lnSpc>
                <a:spcPct val="90000"/>
              </a:lnSpc>
              <a:spcBef>
                <a:spcPts val="1000"/>
              </a:spcBef>
            </a:pPr>
            <a:r>
              <a:rPr lang="en-US" sz="2400" b="1"/>
              <a:t>Unacceptable</a:t>
            </a:r>
          </a:p>
        </p:txBody>
      </p:sp>
      <p:pic>
        <p:nvPicPr>
          <p:cNvPr id="3" name="Picture 2">
            <a:extLst>
              <a:ext uri="{FF2B5EF4-FFF2-40B4-BE49-F238E27FC236}">
                <a16:creationId xmlns:a16="http://schemas.microsoft.com/office/drawing/2014/main" id="{58B834F2-030F-C50E-1D11-981FC69E7400}"/>
              </a:ext>
            </a:extLst>
          </p:cNvPr>
          <p:cNvPicPr>
            <a:picLocks noChangeAspect="1"/>
          </p:cNvPicPr>
          <p:nvPr/>
        </p:nvPicPr>
        <p:blipFill>
          <a:blip r:embed="rId2"/>
          <a:stretch>
            <a:fillRect/>
          </a:stretch>
        </p:blipFill>
        <p:spPr>
          <a:xfrm>
            <a:off x="6126480" y="854168"/>
            <a:ext cx="5593768" cy="2671024"/>
          </a:xfrm>
          <a:prstGeom prst="rect">
            <a:avLst/>
          </a:prstGeom>
        </p:spPr>
      </p:pic>
      <p:sp>
        <p:nvSpPr>
          <p:cNvPr id="14" name="sketch line">
            <a:extLst>
              <a:ext uri="{FF2B5EF4-FFF2-40B4-BE49-F238E27FC236}">
                <a16:creationId xmlns:a16="http://schemas.microsoft.com/office/drawing/2014/main" id="{6B5FF7CD-712E-4187-BFF5-B192FFB33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005089"/>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9FFDA0B-9FB9-E8B7-6802-7C4BA686E2C6}"/>
              </a:ext>
            </a:extLst>
          </p:cNvPr>
          <p:cNvPicPr>
            <a:picLocks noChangeAspect="1"/>
          </p:cNvPicPr>
          <p:nvPr/>
        </p:nvPicPr>
        <p:blipFill>
          <a:blip r:embed="rId3"/>
          <a:stretch>
            <a:fillRect/>
          </a:stretch>
        </p:blipFill>
        <p:spPr>
          <a:xfrm>
            <a:off x="6126480" y="4185711"/>
            <a:ext cx="2683879" cy="2012909"/>
          </a:xfrm>
          <a:prstGeom prst="rect">
            <a:avLst/>
          </a:prstGeom>
        </p:spPr>
      </p:pic>
      <p:pic>
        <p:nvPicPr>
          <p:cNvPr id="2" name="Picture 1">
            <a:extLst>
              <a:ext uri="{FF2B5EF4-FFF2-40B4-BE49-F238E27FC236}">
                <a16:creationId xmlns:a16="http://schemas.microsoft.com/office/drawing/2014/main" id="{0FC5CD45-3049-C172-6A7B-931A1D09AB88}"/>
              </a:ext>
            </a:extLst>
          </p:cNvPr>
          <p:cNvPicPr>
            <a:picLocks noChangeAspect="1"/>
          </p:cNvPicPr>
          <p:nvPr/>
        </p:nvPicPr>
        <p:blipFill>
          <a:blip r:embed="rId4"/>
          <a:stretch>
            <a:fillRect/>
          </a:stretch>
        </p:blipFill>
        <p:spPr>
          <a:xfrm>
            <a:off x="9036369" y="4232679"/>
            <a:ext cx="2683879" cy="1918973"/>
          </a:xfrm>
          <a:prstGeom prst="rect">
            <a:avLst/>
          </a:prstGeom>
        </p:spPr>
      </p:pic>
    </p:spTree>
    <p:extLst>
      <p:ext uri="{BB962C8B-B14F-4D97-AF65-F5344CB8AC3E}">
        <p14:creationId xmlns:p14="http://schemas.microsoft.com/office/powerpoint/2010/main" val="3223354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62643C-1532-4112-F546-FE4DDD34850E}"/>
              </a:ext>
            </a:extLst>
          </p:cNvPr>
          <p:cNvSpPr>
            <a:spLocks noGrp="1"/>
          </p:cNvSpPr>
          <p:nvPr>
            <p:ph type="title"/>
          </p:nvPr>
        </p:nvSpPr>
        <p:spPr>
          <a:xfrm>
            <a:off x="630936" y="640080"/>
            <a:ext cx="4818888" cy="1481328"/>
          </a:xfrm>
        </p:spPr>
        <p:txBody>
          <a:bodyPr anchor="b">
            <a:normAutofit/>
          </a:bodyPr>
          <a:lstStyle/>
          <a:p>
            <a:r>
              <a:rPr lang="en-US" sz="5000" dirty="0"/>
              <a:t>Outdoor Fire Regulations</a:t>
            </a:r>
          </a:p>
        </p:txBody>
      </p:sp>
      <p:sp>
        <p:nvSpPr>
          <p:cNvPr id="2057"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826FEF5-CFAA-81D3-78E6-CB886C98E72F}"/>
              </a:ext>
            </a:extLst>
          </p:cNvPr>
          <p:cNvSpPr>
            <a:spLocks noGrp="1"/>
          </p:cNvSpPr>
          <p:nvPr>
            <p:ph idx="1"/>
          </p:nvPr>
        </p:nvSpPr>
        <p:spPr>
          <a:xfrm>
            <a:off x="542225" y="2372868"/>
            <a:ext cx="6131530" cy="3547872"/>
          </a:xfrm>
        </p:spPr>
        <p:txBody>
          <a:bodyPr anchor="t">
            <a:noAutofit/>
          </a:bodyPr>
          <a:lstStyle/>
          <a:p>
            <a:r>
              <a:rPr lang="en-US" sz="2000" dirty="0"/>
              <a:t>Wood Burning Units means:</a:t>
            </a:r>
          </a:p>
          <a:p>
            <a:pPr lvl="1"/>
            <a:r>
              <a:rPr lang="en-US" sz="2000" dirty="0"/>
              <a:t>Portable Fire Pits</a:t>
            </a:r>
          </a:p>
          <a:p>
            <a:pPr lvl="1"/>
            <a:r>
              <a:rPr lang="en-US" sz="2000" dirty="0"/>
              <a:t>Portable Outdoor Fireplace</a:t>
            </a:r>
          </a:p>
          <a:p>
            <a:pPr lvl="1"/>
            <a:r>
              <a:rPr lang="en-US" sz="2000" dirty="0"/>
              <a:t>Chiminea,</a:t>
            </a:r>
          </a:p>
          <a:p>
            <a:pPr lvl="1"/>
            <a:r>
              <a:rPr lang="en-US" sz="2000" dirty="0"/>
              <a:t>Any other Portable Wood Burning Device</a:t>
            </a:r>
          </a:p>
          <a:p>
            <a:r>
              <a:rPr lang="en-US" sz="2000" dirty="0"/>
              <a:t>Construction material must be:</a:t>
            </a:r>
          </a:p>
          <a:p>
            <a:pPr lvl="1"/>
            <a:r>
              <a:rPr lang="en-US" sz="2000" dirty="0"/>
              <a:t>Steel, concrete, clay or other non-combustible material with a fuel area of no more than 3 feet in diameter and 2 feet in height</a:t>
            </a:r>
          </a:p>
          <a:p>
            <a:r>
              <a:rPr lang="en-US" sz="2000" dirty="0"/>
              <a:t>Setback must be 15 Feet from rear and side of yard</a:t>
            </a:r>
          </a:p>
          <a:p>
            <a:r>
              <a:rPr lang="en-US" sz="2000" dirty="0"/>
              <a:t>Firepits shall be </a:t>
            </a:r>
            <a:r>
              <a:rPr lang="en-US" sz="2000" u="sng" dirty="0"/>
              <a:t>completely </a:t>
            </a:r>
            <a:r>
              <a:rPr lang="en-US" sz="2000" dirty="0"/>
              <a:t>covered by a fine metal grate to prevent embers from escaping</a:t>
            </a:r>
          </a:p>
        </p:txBody>
      </p:sp>
      <p:pic>
        <p:nvPicPr>
          <p:cNvPr id="2050" name="Picture 2">
            <a:extLst>
              <a:ext uri="{FF2B5EF4-FFF2-40B4-BE49-F238E27FC236}">
                <a16:creationId xmlns:a16="http://schemas.microsoft.com/office/drawing/2014/main" id="{F70F0850-582D-DC25-3487-3478A4D22F7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22644" y="1380744"/>
            <a:ext cx="4822574" cy="4822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623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5" name="Rectangle 3084">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5BB486-7D8A-5B1E-D7D5-05E5E5163295}"/>
              </a:ext>
            </a:extLst>
          </p:cNvPr>
          <p:cNvSpPr>
            <a:spLocks noGrp="1"/>
          </p:cNvSpPr>
          <p:nvPr>
            <p:ph type="title"/>
          </p:nvPr>
        </p:nvSpPr>
        <p:spPr>
          <a:xfrm>
            <a:off x="841248" y="334644"/>
            <a:ext cx="10509504" cy="1076914"/>
          </a:xfrm>
        </p:spPr>
        <p:txBody>
          <a:bodyPr vert="horz" lIns="91440" tIns="45720" rIns="91440" bIns="45720" rtlCol="0" anchor="ctr">
            <a:normAutofit/>
          </a:bodyPr>
          <a:lstStyle/>
          <a:p>
            <a:r>
              <a:rPr lang="en-US" sz="4000" kern="1200" dirty="0">
                <a:solidFill>
                  <a:schemeClr val="tx1"/>
                </a:solidFill>
                <a:latin typeface="+mj-lt"/>
                <a:ea typeface="+mj-ea"/>
                <a:cs typeface="+mj-cs"/>
              </a:rPr>
              <a:t>Outdoor Fire Regulations</a:t>
            </a:r>
          </a:p>
        </p:txBody>
      </p:sp>
      <p:sp>
        <p:nvSpPr>
          <p:cNvPr id="3087" name="Rectangle 3086">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89" name="Rectangle 3088">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9778A7DC-BD00-2D55-6D53-BB1A8A4887C4}"/>
              </a:ext>
            </a:extLst>
          </p:cNvPr>
          <p:cNvSpPr>
            <a:spLocks/>
          </p:cNvSpPr>
          <p:nvPr/>
        </p:nvSpPr>
        <p:spPr>
          <a:xfrm>
            <a:off x="1111979" y="1737360"/>
            <a:ext cx="4661802" cy="744683"/>
          </a:xfrm>
          <a:prstGeom prst="rect">
            <a:avLst/>
          </a:prstGeom>
        </p:spPr>
        <p:txBody>
          <a:bodyPr/>
          <a:lstStyle/>
          <a:p>
            <a:pPr defTabSz="822960">
              <a:spcAft>
                <a:spcPts val="600"/>
              </a:spcAft>
            </a:pPr>
            <a:r>
              <a:rPr lang="en-US" sz="2400" b="1" kern="1200" dirty="0">
                <a:solidFill>
                  <a:schemeClr val="tx1"/>
                </a:solidFill>
                <a:latin typeface="+mn-lt"/>
                <a:ea typeface="+mn-ea"/>
                <a:cs typeface="+mn-cs"/>
              </a:rPr>
              <a:t>Compliant Fire Covers		</a:t>
            </a:r>
            <a:endParaRPr lang="en-US" sz="2800" b="1" dirty="0"/>
          </a:p>
        </p:txBody>
      </p:sp>
      <p:sp>
        <p:nvSpPr>
          <p:cNvPr id="5" name="Text Placeholder 4">
            <a:extLst>
              <a:ext uri="{FF2B5EF4-FFF2-40B4-BE49-F238E27FC236}">
                <a16:creationId xmlns:a16="http://schemas.microsoft.com/office/drawing/2014/main" id="{45FE1E51-9D8C-58F8-B4AB-633C830378C9}"/>
              </a:ext>
            </a:extLst>
          </p:cNvPr>
          <p:cNvSpPr>
            <a:spLocks/>
          </p:cNvSpPr>
          <p:nvPr/>
        </p:nvSpPr>
        <p:spPr>
          <a:xfrm>
            <a:off x="5980881" y="1739203"/>
            <a:ext cx="4684761" cy="744683"/>
          </a:xfrm>
          <a:prstGeom prst="rect">
            <a:avLst/>
          </a:prstGeom>
        </p:spPr>
        <p:txBody>
          <a:bodyPr/>
          <a:lstStyle/>
          <a:p>
            <a:pPr defTabSz="822960">
              <a:spcAft>
                <a:spcPts val="600"/>
              </a:spcAft>
            </a:pPr>
            <a:r>
              <a:rPr lang="en-US" sz="2400" b="1" kern="1200" dirty="0">
                <a:solidFill>
                  <a:schemeClr val="tx1"/>
                </a:solidFill>
                <a:latin typeface="+mn-lt"/>
                <a:ea typeface="+mn-ea"/>
                <a:cs typeface="+mn-cs"/>
              </a:rPr>
              <a:t>Non-Compliant Fire Covers</a:t>
            </a:r>
            <a:endParaRPr lang="en-US" sz="2800" b="1" dirty="0"/>
          </a:p>
        </p:txBody>
      </p:sp>
      <p:pic>
        <p:nvPicPr>
          <p:cNvPr id="3074" name="Picture 2">
            <a:extLst>
              <a:ext uri="{FF2B5EF4-FFF2-40B4-BE49-F238E27FC236}">
                <a16:creationId xmlns:a16="http://schemas.microsoft.com/office/drawing/2014/main" id="{2F673232-DD21-4D7D-369A-77185135E8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245" y="2928219"/>
            <a:ext cx="2284301" cy="22843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24CAA060-F643-5B42-E1F1-36ED77A37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6305" y="3009759"/>
            <a:ext cx="2027239" cy="202723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tom Size Heavy Duty Handcrafted Fire Pit Cooking Grate">
            <a:extLst>
              <a:ext uri="{FF2B5EF4-FFF2-40B4-BE49-F238E27FC236}">
                <a16:creationId xmlns:a16="http://schemas.microsoft.com/office/drawing/2014/main" id="{C5446CE5-C5A1-6F2B-CA3B-F122FAD326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3756" y="2815234"/>
            <a:ext cx="1959392" cy="146954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unnydaze Decor Metal Rectangle Fire Pit Cooking Grill, Black, 40&quot;">
            <a:extLst>
              <a:ext uri="{FF2B5EF4-FFF2-40B4-BE49-F238E27FC236}">
                <a16:creationId xmlns:a16="http://schemas.microsoft.com/office/drawing/2014/main" id="{4E966C6D-B707-AE96-1D5A-4D2F2B298D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24473" y="2813268"/>
            <a:ext cx="2073883" cy="20738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5E0A0BF-5572-7A56-6AC5-756F8B795401}"/>
              </a:ext>
            </a:extLst>
          </p:cNvPr>
          <p:cNvPicPr>
            <a:picLocks noChangeAspect="1"/>
          </p:cNvPicPr>
          <p:nvPr/>
        </p:nvPicPr>
        <p:blipFill>
          <a:blip r:embed="rId6"/>
          <a:stretch>
            <a:fillRect/>
          </a:stretch>
        </p:blipFill>
        <p:spPr>
          <a:xfrm>
            <a:off x="7271071" y="4517194"/>
            <a:ext cx="3996540" cy="1755590"/>
          </a:xfrm>
          <a:prstGeom prst="rect">
            <a:avLst/>
          </a:prstGeom>
        </p:spPr>
      </p:pic>
      <p:pic>
        <p:nvPicPr>
          <p:cNvPr id="9" name="Picture 8">
            <a:extLst>
              <a:ext uri="{FF2B5EF4-FFF2-40B4-BE49-F238E27FC236}">
                <a16:creationId xmlns:a16="http://schemas.microsoft.com/office/drawing/2014/main" id="{F3E68FF6-3676-ED36-5994-44E8C673E0BB}"/>
              </a:ext>
            </a:extLst>
          </p:cNvPr>
          <p:cNvPicPr>
            <a:picLocks noChangeAspect="1"/>
          </p:cNvPicPr>
          <p:nvPr/>
        </p:nvPicPr>
        <p:blipFill>
          <a:blip r:embed="rId7"/>
          <a:stretch>
            <a:fillRect/>
          </a:stretch>
        </p:blipFill>
        <p:spPr>
          <a:xfrm>
            <a:off x="5912009" y="4470893"/>
            <a:ext cx="2544562" cy="1755590"/>
          </a:xfrm>
          <a:prstGeom prst="rect">
            <a:avLst/>
          </a:prstGeom>
        </p:spPr>
      </p:pic>
    </p:spTree>
    <p:extLst>
      <p:ext uri="{BB962C8B-B14F-4D97-AF65-F5344CB8AC3E}">
        <p14:creationId xmlns:p14="http://schemas.microsoft.com/office/powerpoint/2010/main" val="1295015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155383-B6BD-9812-CC39-4208132BDC2B}"/>
              </a:ext>
            </a:extLst>
          </p:cNvPr>
          <p:cNvSpPr>
            <a:spLocks noGrp="1"/>
          </p:cNvSpPr>
          <p:nvPr>
            <p:ph type="title"/>
          </p:nvPr>
        </p:nvSpPr>
        <p:spPr>
          <a:xfrm>
            <a:off x="640080" y="329184"/>
            <a:ext cx="6894576" cy="1783080"/>
          </a:xfrm>
        </p:spPr>
        <p:txBody>
          <a:bodyPr anchor="b">
            <a:normAutofit/>
          </a:bodyPr>
          <a:lstStyle/>
          <a:p>
            <a:r>
              <a:rPr lang="en-US" sz="6100" dirty="0"/>
              <a:t>Outdoor Fire Regulations</a:t>
            </a:r>
          </a:p>
        </p:txBody>
      </p:sp>
      <p:sp>
        <p:nvSpPr>
          <p:cNvPr id="4107"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98C2113-D37A-74B1-6655-6353F0F68DAD}"/>
              </a:ext>
            </a:extLst>
          </p:cNvPr>
          <p:cNvSpPr>
            <a:spLocks noGrp="1"/>
          </p:cNvSpPr>
          <p:nvPr>
            <p:ph idx="1"/>
          </p:nvPr>
        </p:nvSpPr>
        <p:spPr>
          <a:xfrm>
            <a:off x="640080" y="2706624"/>
            <a:ext cx="6894576" cy="3483864"/>
          </a:xfrm>
        </p:spPr>
        <p:txBody>
          <a:bodyPr>
            <a:normAutofit/>
          </a:bodyPr>
          <a:lstStyle/>
          <a:p>
            <a:r>
              <a:rPr lang="en-US" sz="2200" dirty="0"/>
              <a:t>Exception – Propane Units</a:t>
            </a:r>
          </a:p>
          <a:p>
            <a:pPr lvl="1"/>
            <a:r>
              <a:rPr lang="en-US" sz="2200" dirty="0"/>
              <a:t>No Cover is Needed</a:t>
            </a:r>
          </a:p>
          <a:p>
            <a:pPr lvl="1"/>
            <a:r>
              <a:rPr lang="en-US" sz="2200" dirty="0"/>
              <a:t>No Setback Requirements</a:t>
            </a:r>
          </a:p>
        </p:txBody>
      </p:sp>
      <p:pic>
        <p:nvPicPr>
          <p:cNvPr id="4100" name="Picture 4" descr="Branchview 60 Inch Rectangular Steel Propane Fire Pit W/Hidden Tank in Ash By BBQGuys Signature">
            <a:extLst>
              <a:ext uri="{FF2B5EF4-FFF2-40B4-BE49-F238E27FC236}">
                <a16:creationId xmlns:a16="http://schemas.microsoft.com/office/drawing/2014/main" id="{1F8BE773-3AEB-4F42-B0F6-7CDD0FE037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428"/>
          <a:stretch/>
        </p:blipFill>
        <p:spPr bwMode="auto">
          <a:xfrm>
            <a:off x="8475260" y="310484"/>
            <a:ext cx="3716741" cy="361979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a:noFill/>
          <a:extLst>
            <a:ext uri="{909E8E84-426E-40DD-AFC4-6F175D3DCCD1}">
              <a14:hiddenFill xmlns:a14="http://schemas.microsoft.com/office/drawing/2010/main">
                <a:solidFill>
                  <a:srgbClr val="FFFFFF"/>
                </a:solidFill>
              </a14:hiddenFill>
            </a:ext>
          </a:extLst>
        </p:spPr>
      </p:pic>
      <p:pic>
        <p:nvPicPr>
          <p:cNvPr id="4102" name="Picture 6" descr="Lakeview Abbey Bay Block 52-Inch Round Natural Gas Fire Pit Kit with  42-Inch Crystal Fire Burner - Ships As Propane With Conversion Fittings -  ...">
            <a:extLst>
              <a:ext uri="{FF2B5EF4-FFF2-40B4-BE49-F238E27FC236}">
                <a16:creationId xmlns:a16="http://schemas.microsoft.com/office/drawing/2014/main" id="{839B6971-F23D-624C-E8C4-496ADC06E3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4442" y="3559655"/>
            <a:ext cx="3668973" cy="3668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507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3F9C1D-4023-CD14-30E0-8863DBD3135B}"/>
              </a:ext>
            </a:extLst>
          </p:cNvPr>
          <p:cNvSpPr>
            <a:spLocks noGrp="1"/>
          </p:cNvSpPr>
          <p:nvPr>
            <p:ph type="title"/>
          </p:nvPr>
        </p:nvSpPr>
        <p:spPr>
          <a:xfrm>
            <a:off x="841248" y="548640"/>
            <a:ext cx="3600860" cy="5431536"/>
          </a:xfrm>
        </p:spPr>
        <p:txBody>
          <a:bodyPr>
            <a:normAutofit/>
          </a:bodyPr>
          <a:lstStyle/>
          <a:p>
            <a:r>
              <a:rPr lang="en-US" sz="5400" dirty="0"/>
              <a:t>External Lighting – Relevant Definitions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36DBDA2-AA1D-67BA-4F7A-0967EFF86413}"/>
              </a:ext>
            </a:extLst>
          </p:cNvPr>
          <p:cNvSpPr>
            <a:spLocks noGrp="1"/>
          </p:cNvSpPr>
          <p:nvPr>
            <p:ph idx="1"/>
          </p:nvPr>
        </p:nvSpPr>
        <p:spPr>
          <a:xfrm>
            <a:off x="5126418" y="388962"/>
            <a:ext cx="6224335" cy="6223378"/>
          </a:xfrm>
        </p:spPr>
        <p:txBody>
          <a:bodyPr anchor="ctr">
            <a:normAutofit/>
          </a:bodyPr>
          <a:lstStyle/>
          <a:p>
            <a:r>
              <a:rPr lang="en-US" sz="2000" b="1" i="1" dirty="0"/>
              <a:t>Fully shielded fixtures </a:t>
            </a:r>
            <a:r>
              <a:rPr lang="en-US" sz="2000" dirty="0"/>
              <a:t>means fixtures, as installed, that are designed or shielded in such a manner that all light rays emitted by the fixture, either directly from the luminaires or indirectly from the fixture, are not permitted to project above a horizontal plane running through the lowest point on the fixture where light is emitted. </a:t>
            </a:r>
          </a:p>
          <a:p>
            <a:r>
              <a:rPr lang="en-US" sz="2000" b="1" i="1" dirty="0"/>
              <a:t>Outdoor lighting </a:t>
            </a:r>
            <a:r>
              <a:rPr lang="en-US" sz="2000" dirty="0"/>
              <a:t>means lighting that is installed or located outside or on the exterior of any building or part thereof, structure, sign or other improvement or stand or lighting which is installed to project outdoors for the purpose of lighting outdoors. Lighting located under canopies, under building overhangs or under roof eaves are included in the definition of Outdoor lighting.</a:t>
            </a:r>
          </a:p>
          <a:p>
            <a:r>
              <a:rPr lang="en-US" sz="2000" b="1" i="1" dirty="0"/>
              <a:t>Up lighting </a:t>
            </a:r>
            <a:r>
              <a:rPr lang="en-US" sz="2000" dirty="0"/>
              <a:t>means lighting that causes light rays to project above a horizontal plane running through the lowest point on the fixture where light is emitted.</a:t>
            </a:r>
          </a:p>
        </p:txBody>
      </p:sp>
    </p:spTree>
    <p:extLst>
      <p:ext uri="{BB962C8B-B14F-4D97-AF65-F5344CB8AC3E}">
        <p14:creationId xmlns:p14="http://schemas.microsoft.com/office/powerpoint/2010/main" val="257111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47E35B-C3E6-D2E9-C3A2-7CDDFC3A5C0C}"/>
              </a:ext>
            </a:extLst>
          </p:cNvPr>
          <p:cNvSpPr>
            <a:spLocks noGrp="1"/>
          </p:cNvSpPr>
          <p:nvPr>
            <p:ph type="title"/>
          </p:nvPr>
        </p:nvSpPr>
        <p:spPr>
          <a:xfrm>
            <a:off x="838200" y="365125"/>
            <a:ext cx="10515600" cy="1325563"/>
          </a:xfrm>
        </p:spPr>
        <p:txBody>
          <a:bodyPr>
            <a:normAutofit/>
          </a:bodyPr>
          <a:lstStyle/>
          <a:p>
            <a:r>
              <a:rPr lang="en-US" sz="5400" dirty="0"/>
              <a:t>External Lighting</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336CF83-A9F2-86A9-73CD-C9AEC76254A6}"/>
              </a:ext>
            </a:extLst>
          </p:cNvPr>
          <p:cNvSpPr>
            <a:spLocks noGrp="1"/>
          </p:cNvSpPr>
          <p:nvPr>
            <p:ph idx="1"/>
          </p:nvPr>
        </p:nvSpPr>
        <p:spPr>
          <a:xfrm>
            <a:off x="838200" y="1929383"/>
            <a:ext cx="10515600" cy="4563491"/>
          </a:xfrm>
        </p:spPr>
        <p:txBody>
          <a:bodyPr>
            <a:normAutofit fontScale="92500" lnSpcReduction="10000"/>
          </a:bodyPr>
          <a:lstStyle/>
          <a:p>
            <a:r>
              <a:rPr lang="en-US" sz="2400" dirty="0"/>
              <a:t>City Ordinance Sec. 5-505 General Outdoor Lighting Standards</a:t>
            </a:r>
          </a:p>
          <a:p>
            <a:r>
              <a:rPr lang="en-US" sz="2400" dirty="0"/>
              <a:t>All Outdoor Lighting shall be:</a:t>
            </a:r>
          </a:p>
          <a:p>
            <a:pPr lvl="1"/>
            <a:r>
              <a:rPr lang="en-US" dirty="0"/>
              <a:t>Fully Shielded Fixtures</a:t>
            </a:r>
          </a:p>
          <a:p>
            <a:pPr lvl="1"/>
            <a:r>
              <a:rPr lang="en-US" dirty="0"/>
              <a:t>The luminous elements of the fixture shall not be visible from any other property and have a color temperature of 3000k or less</a:t>
            </a:r>
          </a:p>
          <a:p>
            <a:r>
              <a:rPr lang="en-US" sz="2400" dirty="0"/>
              <a:t>Outdoor fixtures with a maximum output of 300 lumens may be left unshielded if:</a:t>
            </a:r>
          </a:p>
          <a:p>
            <a:pPr lvl="1"/>
            <a:r>
              <a:rPr lang="en-US" dirty="0"/>
              <a:t>the fixture has an opaque top to prevent light from shining up</a:t>
            </a:r>
          </a:p>
          <a:p>
            <a:pPr lvl="1"/>
            <a:r>
              <a:rPr lang="en-US" dirty="0"/>
              <a:t>the source of the light is not visible from any other property</a:t>
            </a:r>
          </a:p>
          <a:p>
            <a:r>
              <a:rPr lang="en-US" sz="2400" dirty="0"/>
              <a:t>Outdoor fixtures with a maximum output of 600 lumens may be shielded with a colored lens if:</a:t>
            </a:r>
          </a:p>
          <a:p>
            <a:pPr lvl="1"/>
            <a:r>
              <a:rPr lang="en-US" dirty="0"/>
              <a:t>the colored lens reduces the lumen output in half</a:t>
            </a:r>
          </a:p>
          <a:p>
            <a:pPr lvl="1"/>
            <a:r>
              <a:rPr lang="en-US" dirty="0"/>
              <a:t>the fixture has an opaque top to prevent the light from shining up</a:t>
            </a:r>
          </a:p>
          <a:p>
            <a:pPr lvl="1"/>
            <a:r>
              <a:rPr lang="en-US" dirty="0"/>
              <a:t>the source of the light is not visible from any other property</a:t>
            </a:r>
          </a:p>
        </p:txBody>
      </p:sp>
    </p:spTree>
    <p:extLst>
      <p:ext uri="{BB962C8B-B14F-4D97-AF65-F5344CB8AC3E}">
        <p14:creationId xmlns:p14="http://schemas.microsoft.com/office/powerpoint/2010/main" val="761557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6B03A8F-73D7-0AB4-5F42-8A7D346361BE}"/>
              </a:ext>
            </a:extLst>
          </p:cNvPr>
          <p:cNvSpPr txBox="1"/>
          <p:nvPr/>
        </p:nvSpPr>
        <p:spPr>
          <a:xfrm>
            <a:off x="638881" y="457200"/>
            <a:ext cx="10909640" cy="136861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600" dirty="0">
                <a:latin typeface="+mj-lt"/>
                <a:ea typeface="+mj-ea"/>
                <a:cs typeface="+mj-cs"/>
              </a:rPr>
              <a:t>ILLUSTRATIONS FROM THE CODE</a:t>
            </a:r>
          </a:p>
        </p:txBody>
      </p:sp>
      <p:sp>
        <p:nvSpPr>
          <p:cNvPr id="15"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A11C55D1-CBC3-4484-75A1-B10284A49100}"/>
              </a:ext>
            </a:extLst>
          </p:cNvPr>
          <p:cNvPicPr>
            <a:picLocks noGrp="1" noChangeAspect="1"/>
          </p:cNvPicPr>
          <p:nvPr>
            <p:ph idx="1"/>
          </p:nvPr>
        </p:nvPicPr>
        <p:blipFill>
          <a:blip r:embed="rId2"/>
          <a:stretch>
            <a:fillRect/>
          </a:stretch>
        </p:blipFill>
        <p:spPr>
          <a:xfrm>
            <a:off x="8103512" y="1700016"/>
            <a:ext cx="3445009" cy="4801406"/>
          </a:xfrm>
          <a:prstGeom prst="rect">
            <a:avLst/>
          </a:prstGeom>
        </p:spPr>
      </p:pic>
      <p:pic>
        <p:nvPicPr>
          <p:cNvPr id="7" name="Picture 6">
            <a:extLst>
              <a:ext uri="{FF2B5EF4-FFF2-40B4-BE49-F238E27FC236}">
                <a16:creationId xmlns:a16="http://schemas.microsoft.com/office/drawing/2014/main" id="{3392D39B-210D-837B-A546-1A04B9AF8EF4}"/>
              </a:ext>
            </a:extLst>
          </p:cNvPr>
          <p:cNvPicPr>
            <a:picLocks noChangeAspect="1"/>
          </p:cNvPicPr>
          <p:nvPr/>
        </p:nvPicPr>
        <p:blipFill>
          <a:blip r:embed="rId3"/>
          <a:stretch>
            <a:fillRect/>
          </a:stretch>
        </p:blipFill>
        <p:spPr>
          <a:xfrm>
            <a:off x="536581" y="1758282"/>
            <a:ext cx="3666929" cy="4458274"/>
          </a:xfrm>
          <a:prstGeom prst="rect">
            <a:avLst/>
          </a:prstGeom>
        </p:spPr>
      </p:pic>
    </p:spTree>
    <p:extLst>
      <p:ext uri="{BB962C8B-B14F-4D97-AF65-F5344CB8AC3E}">
        <p14:creationId xmlns:p14="http://schemas.microsoft.com/office/powerpoint/2010/main" val="4129729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43" name="Rectangle 5142">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A4EADE-833D-4991-9CDF-1D08F555DB74}"/>
              </a:ext>
            </a:extLst>
          </p:cNvPr>
          <p:cNvSpPr>
            <a:spLocks noGrp="1"/>
          </p:cNvSpPr>
          <p:nvPr>
            <p:ph type="title"/>
          </p:nvPr>
        </p:nvSpPr>
        <p:spPr>
          <a:xfrm>
            <a:off x="841248" y="256032"/>
            <a:ext cx="10506456" cy="1014984"/>
          </a:xfrm>
        </p:spPr>
        <p:txBody>
          <a:bodyPr vert="horz" lIns="91440" tIns="45720" rIns="91440" bIns="45720" rtlCol="0" anchor="b">
            <a:normAutofit/>
          </a:bodyPr>
          <a:lstStyle/>
          <a:p>
            <a:r>
              <a:rPr lang="en-US" kern="1200" dirty="0">
                <a:solidFill>
                  <a:schemeClr val="tx1"/>
                </a:solidFill>
                <a:latin typeface="+mj-lt"/>
                <a:ea typeface="+mj-ea"/>
                <a:cs typeface="+mj-cs"/>
              </a:rPr>
              <a:t>External Lighting</a:t>
            </a:r>
          </a:p>
        </p:txBody>
      </p:sp>
      <p:sp>
        <p:nvSpPr>
          <p:cNvPr id="5145" name="Rectangle 5144">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147" name="Rectangle 5146">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 Placeholder 2">
            <a:extLst>
              <a:ext uri="{FF2B5EF4-FFF2-40B4-BE49-F238E27FC236}">
                <a16:creationId xmlns:a16="http://schemas.microsoft.com/office/drawing/2014/main" id="{B71A0AE3-A710-4CB7-D3E7-C7D1A0DA0BED}"/>
              </a:ext>
            </a:extLst>
          </p:cNvPr>
          <p:cNvSpPr>
            <a:spLocks/>
          </p:cNvSpPr>
          <p:nvPr/>
        </p:nvSpPr>
        <p:spPr>
          <a:xfrm>
            <a:off x="1353723" y="1926266"/>
            <a:ext cx="4328118" cy="691380"/>
          </a:xfrm>
          <a:prstGeom prst="rect">
            <a:avLst/>
          </a:prstGeom>
        </p:spPr>
        <p:txBody>
          <a:bodyPr/>
          <a:lstStyle/>
          <a:p>
            <a:pPr algn="ctr" defTabSz="758952">
              <a:spcAft>
                <a:spcPts val="600"/>
              </a:spcAft>
            </a:pPr>
            <a:r>
              <a:rPr lang="en-US" sz="1494" kern="1200" dirty="0">
                <a:solidFill>
                  <a:schemeClr val="tx1"/>
                </a:solidFill>
                <a:latin typeface="+mn-lt"/>
                <a:ea typeface="+mn-ea"/>
                <a:cs typeface="+mn-cs"/>
              </a:rPr>
              <a:t>                      </a:t>
            </a:r>
            <a:r>
              <a:rPr lang="en-US" sz="2400" b="1" kern="1200" dirty="0">
                <a:solidFill>
                  <a:schemeClr val="tx1"/>
                </a:solidFill>
                <a:latin typeface="+mn-lt"/>
                <a:ea typeface="+mn-ea"/>
                <a:cs typeface="+mn-cs"/>
              </a:rPr>
              <a:t>Acceptable</a:t>
            </a:r>
            <a:r>
              <a:rPr lang="en-US" sz="1494" kern="1200" dirty="0">
                <a:solidFill>
                  <a:schemeClr val="tx1"/>
                </a:solidFill>
                <a:latin typeface="+mn-lt"/>
                <a:ea typeface="+mn-ea"/>
                <a:cs typeface="+mn-cs"/>
              </a:rPr>
              <a:t>			</a:t>
            </a:r>
            <a:endParaRPr lang="en-US" dirty="0"/>
          </a:p>
        </p:txBody>
      </p:sp>
      <p:sp>
        <p:nvSpPr>
          <p:cNvPr id="5" name="Text Placeholder 4">
            <a:extLst>
              <a:ext uri="{FF2B5EF4-FFF2-40B4-BE49-F238E27FC236}">
                <a16:creationId xmlns:a16="http://schemas.microsoft.com/office/drawing/2014/main" id="{CB83D060-4F98-5250-7A44-F40D9F71BC49}"/>
              </a:ext>
            </a:extLst>
          </p:cNvPr>
          <p:cNvSpPr>
            <a:spLocks/>
          </p:cNvSpPr>
          <p:nvPr/>
        </p:nvSpPr>
        <p:spPr>
          <a:xfrm>
            <a:off x="5828376" y="1926266"/>
            <a:ext cx="4349433" cy="691380"/>
          </a:xfrm>
          <a:prstGeom prst="rect">
            <a:avLst/>
          </a:prstGeom>
        </p:spPr>
        <p:txBody>
          <a:bodyPr/>
          <a:lstStyle/>
          <a:p>
            <a:pPr algn="ctr" defTabSz="758952">
              <a:spcAft>
                <a:spcPts val="600"/>
              </a:spcAft>
            </a:pPr>
            <a:r>
              <a:rPr lang="en-US" sz="2400" b="1" kern="1200" dirty="0">
                <a:solidFill>
                  <a:schemeClr val="tx1"/>
                </a:solidFill>
                <a:latin typeface="+mn-lt"/>
                <a:ea typeface="+mn-ea"/>
                <a:cs typeface="+mn-cs"/>
              </a:rPr>
              <a:t>Unacceptable</a:t>
            </a:r>
            <a:endParaRPr lang="en-US" sz="3200" b="1" dirty="0"/>
          </a:p>
        </p:txBody>
      </p:sp>
      <p:pic>
        <p:nvPicPr>
          <p:cNvPr id="5124" name="Picture 4" descr="The Great Outdoors GO 8102">
            <a:extLst>
              <a:ext uri="{FF2B5EF4-FFF2-40B4-BE49-F238E27FC236}">
                <a16:creationId xmlns:a16="http://schemas.microsoft.com/office/drawing/2014/main" id="{C5CB0717-3534-6E23-0022-13CAB758ED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2153" y="2814231"/>
            <a:ext cx="2109322" cy="204540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What is Shielding? | Fountain Hills Dark Sky Association">
            <a:extLst>
              <a:ext uri="{FF2B5EF4-FFF2-40B4-BE49-F238E27FC236}">
                <a16:creationId xmlns:a16="http://schemas.microsoft.com/office/drawing/2014/main" id="{DB037D47-D321-B5F8-3574-C4E15D212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0000" y="2705625"/>
            <a:ext cx="1198925" cy="119892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Designers Fountain - 31336-BZ - Bayport - One Light Outdoor Post Lantern">
            <a:extLst>
              <a:ext uri="{FF2B5EF4-FFF2-40B4-BE49-F238E27FC236}">
                <a16:creationId xmlns:a16="http://schemas.microsoft.com/office/drawing/2014/main" id="{8DD7AF9E-01D6-46DD-88D9-46B15330CA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1475" y="3924592"/>
            <a:ext cx="2359198" cy="2359198"/>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Outdoor Lighting - The Home Depot">
            <a:extLst>
              <a:ext uri="{FF2B5EF4-FFF2-40B4-BE49-F238E27FC236}">
                <a16:creationId xmlns:a16="http://schemas.microsoft.com/office/drawing/2014/main" id="{87985CC5-C01D-3BD0-D380-A9C50EA52C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0769" y="2721552"/>
            <a:ext cx="2389857" cy="1342796"/>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Outdoor Lighting Guide: Exterior ...">
            <a:extLst>
              <a:ext uri="{FF2B5EF4-FFF2-40B4-BE49-F238E27FC236}">
                <a16:creationId xmlns:a16="http://schemas.microsoft.com/office/drawing/2014/main" id="{BE8FE491-18DA-5A68-EC5E-4F0139F57A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66011" y="2640752"/>
            <a:ext cx="2413835" cy="1334803"/>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Outdoor Lighting at Lowes.com ...">
            <a:extLst>
              <a:ext uri="{FF2B5EF4-FFF2-40B4-BE49-F238E27FC236}">
                <a16:creationId xmlns:a16="http://schemas.microsoft.com/office/drawing/2014/main" id="{1654D6D9-FE9E-6D5B-5CF7-298342EF41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5739" y="4249018"/>
            <a:ext cx="3261580" cy="1714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643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76BBFD-6BC0-7D62-E8DB-65361128D529}"/>
              </a:ext>
            </a:extLst>
          </p:cNvPr>
          <p:cNvSpPr>
            <a:spLocks noGrp="1"/>
          </p:cNvSpPr>
          <p:nvPr>
            <p:ph type="title"/>
          </p:nvPr>
        </p:nvSpPr>
        <p:spPr>
          <a:xfrm>
            <a:off x="841248" y="256032"/>
            <a:ext cx="10506456" cy="1014984"/>
          </a:xfrm>
        </p:spPr>
        <p:txBody>
          <a:bodyPr vert="horz" lIns="91440" tIns="45720" rIns="91440" bIns="45720" rtlCol="0" anchor="b">
            <a:normAutofit/>
          </a:bodyPr>
          <a:lstStyle/>
          <a:p>
            <a:r>
              <a:rPr lang="en-US" kern="1200" dirty="0">
                <a:solidFill>
                  <a:schemeClr val="tx1"/>
                </a:solidFill>
                <a:latin typeface="+mj-lt"/>
                <a:ea typeface="+mj-ea"/>
                <a:cs typeface="+mj-cs"/>
              </a:rPr>
              <a:t>External Lighting</a:t>
            </a:r>
          </a:p>
        </p:txBody>
      </p:sp>
      <p:sp>
        <p:nvSpPr>
          <p:cNvPr id="19" name="Rectangle 1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 Placeholder 2">
            <a:extLst>
              <a:ext uri="{FF2B5EF4-FFF2-40B4-BE49-F238E27FC236}">
                <a16:creationId xmlns:a16="http://schemas.microsoft.com/office/drawing/2014/main" id="{2AB62D09-B022-5923-DC2E-2126628D5B00}"/>
              </a:ext>
            </a:extLst>
          </p:cNvPr>
          <p:cNvSpPr>
            <a:spLocks/>
          </p:cNvSpPr>
          <p:nvPr/>
        </p:nvSpPr>
        <p:spPr>
          <a:xfrm>
            <a:off x="1526640" y="1926266"/>
            <a:ext cx="4351542" cy="695121"/>
          </a:xfrm>
          <a:prstGeom prst="rect">
            <a:avLst/>
          </a:prstGeom>
        </p:spPr>
        <p:txBody>
          <a:bodyPr/>
          <a:lstStyle/>
          <a:p>
            <a:pPr defTabSz="768096">
              <a:spcAft>
                <a:spcPts val="600"/>
              </a:spcAft>
            </a:pPr>
            <a:r>
              <a:rPr lang="en-US" sz="2400" b="1" kern="1200" dirty="0">
                <a:solidFill>
                  <a:schemeClr val="tx1"/>
                </a:solidFill>
                <a:latin typeface="+mn-lt"/>
                <a:ea typeface="+mn-ea"/>
                <a:cs typeface="+mn-cs"/>
              </a:rPr>
              <a:t>Acceptable String Lights		</a:t>
            </a:r>
            <a:endParaRPr lang="en-US" sz="3200" b="1" dirty="0"/>
          </a:p>
        </p:txBody>
      </p:sp>
      <p:sp>
        <p:nvSpPr>
          <p:cNvPr id="5" name="Text Placeholder 4">
            <a:extLst>
              <a:ext uri="{FF2B5EF4-FFF2-40B4-BE49-F238E27FC236}">
                <a16:creationId xmlns:a16="http://schemas.microsoft.com/office/drawing/2014/main" id="{C2B79D6C-35C9-0C96-8161-C18515976BDD}"/>
              </a:ext>
            </a:extLst>
          </p:cNvPr>
          <p:cNvSpPr>
            <a:spLocks/>
          </p:cNvSpPr>
          <p:nvPr/>
        </p:nvSpPr>
        <p:spPr>
          <a:xfrm>
            <a:off x="6025510" y="1926266"/>
            <a:ext cx="4372972" cy="695121"/>
          </a:xfrm>
          <a:prstGeom prst="rect">
            <a:avLst/>
          </a:prstGeom>
        </p:spPr>
        <p:txBody>
          <a:bodyPr/>
          <a:lstStyle/>
          <a:p>
            <a:pPr defTabSz="768096">
              <a:spcAft>
                <a:spcPts val="600"/>
              </a:spcAft>
            </a:pPr>
            <a:r>
              <a:rPr lang="en-US" sz="2400" b="1" kern="1200" dirty="0">
                <a:solidFill>
                  <a:schemeClr val="tx1"/>
                </a:solidFill>
                <a:latin typeface="+mn-lt"/>
                <a:ea typeface="+mn-ea"/>
                <a:cs typeface="+mn-cs"/>
              </a:rPr>
              <a:t>Unacceptable String Lights</a:t>
            </a:r>
            <a:endParaRPr lang="en-US" sz="3200" b="1" dirty="0"/>
          </a:p>
        </p:txBody>
      </p:sp>
      <p:pic>
        <p:nvPicPr>
          <p:cNvPr id="7" name="Picture 4">
            <a:extLst>
              <a:ext uri="{FF2B5EF4-FFF2-40B4-BE49-F238E27FC236}">
                <a16:creationId xmlns:a16="http://schemas.microsoft.com/office/drawing/2014/main" id="{E3B2EA5C-CF44-8BE4-A392-60562A4930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6155" y="2955305"/>
            <a:ext cx="1210016" cy="14010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96BCF77-AA24-3C8D-23AA-622F7868053A}"/>
              </a:ext>
            </a:extLst>
          </p:cNvPr>
          <p:cNvPicPr>
            <a:picLocks noChangeAspect="1"/>
          </p:cNvPicPr>
          <p:nvPr/>
        </p:nvPicPr>
        <p:blipFill>
          <a:blip r:embed="rId3"/>
          <a:stretch>
            <a:fillRect/>
          </a:stretch>
        </p:blipFill>
        <p:spPr>
          <a:xfrm>
            <a:off x="3520996" y="3655841"/>
            <a:ext cx="2207632" cy="1998026"/>
          </a:xfrm>
          <a:prstGeom prst="rect">
            <a:avLst/>
          </a:prstGeom>
        </p:spPr>
      </p:pic>
      <p:pic>
        <p:nvPicPr>
          <p:cNvPr id="9" name="Content Placeholder 8">
            <a:extLst>
              <a:ext uri="{FF2B5EF4-FFF2-40B4-BE49-F238E27FC236}">
                <a16:creationId xmlns:a16="http://schemas.microsoft.com/office/drawing/2014/main" id="{D06A32AB-E0FD-EE97-A461-2BA89EFB12C7}"/>
              </a:ext>
            </a:extLst>
          </p:cNvPr>
          <p:cNvPicPr>
            <a:picLocks noChangeAspect="1"/>
          </p:cNvPicPr>
          <p:nvPr/>
        </p:nvPicPr>
        <p:blipFill>
          <a:blip r:embed="rId4"/>
          <a:stretch>
            <a:fillRect/>
          </a:stretch>
        </p:blipFill>
        <p:spPr>
          <a:xfrm>
            <a:off x="6189687" y="2732861"/>
            <a:ext cx="4348130" cy="1623517"/>
          </a:xfrm>
          <a:prstGeom prst="rect">
            <a:avLst/>
          </a:prstGeom>
        </p:spPr>
      </p:pic>
      <p:pic>
        <p:nvPicPr>
          <p:cNvPr id="10" name="Picture 9">
            <a:extLst>
              <a:ext uri="{FF2B5EF4-FFF2-40B4-BE49-F238E27FC236}">
                <a16:creationId xmlns:a16="http://schemas.microsoft.com/office/drawing/2014/main" id="{FC9392DB-95FD-AF7F-4E67-7D6D97076E5C}"/>
              </a:ext>
            </a:extLst>
          </p:cNvPr>
          <p:cNvPicPr>
            <a:picLocks noChangeAspect="1"/>
          </p:cNvPicPr>
          <p:nvPr/>
        </p:nvPicPr>
        <p:blipFill>
          <a:blip r:embed="rId5"/>
          <a:stretch>
            <a:fillRect/>
          </a:stretch>
        </p:blipFill>
        <p:spPr>
          <a:xfrm>
            <a:off x="6372054" y="4723578"/>
            <a:ext cx="2108867" cy="1182173"/>
          </a:xfrm>
          <a:prstGeom prst="rect">
            <a:avLst/>
          </a:prstGeom>
        </p:spPr>
      </p:pic>
      <p:pic>
        <p:nvPicPr>
          <p:cNvPr id="11" name="Picture 10">
            <a:extLst>
              <a:ext uri="{FF2B5EF4-FFF2-40B4-BE49-F238E27FC236}">
                <a16:creationId xmlns:a16="http://schemas.microsoft.com/office/drawing/2014/main" id="{1B697699-8F9D-E915-DD22-65A5179BCB7A}"/>
              </a:ext>
            </a:extLst>
          </p:cNvPr>
          <p:cNvPicPr>
            <a:picLocks noChangeAspect="1"/>
          </p:cNvPicPr>
          <p:nvPr/>
        </p:nvPicPr>
        <p:blipFill>
          <a:blip r:embed="rId6"/>
          <a:stretch>
            <a:fillRect/>
          </a:stretch>
        </p:blipFill>
        <p:spPr>
          <a:xfrm>
            <a:off x="8768019" y="4446034"/>
            <a:ext cx="1897341" cy="1539796"/>
          </a:xfrm>
          <a:prstGeom prst="rect">
            <a:avLst/>
          </a:prstGeom>
        </p:spPr>
      </p:pic>
      <p:pic>
        <p:nvPicPr>
          <p:cNvPr id="12" name="Picture 6">
            <a:extLst>
              <a:ext uri="{FF2B5EF4-FFF2-40B4-BE49-F238E27FC236}">
                <a16:creationId xmlns:a16="http://schemas.microsoft.com/office/drawing/2014/main" id="{F15574F2-FB3D-55C2-0255-DCB8B2D6CC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6640" y="4345539"/>
            <a:ext cx="1462987" cy="1938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465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4B2359-D50C-DA8F-5DB0-8474E790208E}"/>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dirty="0"/>
              <a:t>Life Safety</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13C47B9-102C-5BF3-D04E-22944A09900D}"/>
              </a:ext>
            </a:extLst>
          </p:cNvPr>
          <p:cNvSpPr>
            <a:spLocks noGrp="1"/>
          </p:cNvSpPr>
          <p:nvPr>
            <p:ph sz="half" idx="1"/>
          </p:nvPr>
        </p:nvSpPr>
        <p:spPr>
          <a:xfrm>
            <a:off x="572493" y="2071316"/>
            <a:ext cx="6713552" cy="4119172"/>
          </a:xfrm>
        </p:spPr>
        <p:txBody>
          <a:bodyPr vert="horz" lIns="91440" tIns="45720" rIns="91440" bIns="45720" rtlCol="0" anchor="t">
            <a:normAutofit/>
          </a:bodyPr>
          <a:lstStyle/>
          <a:p>
            <a:pPr marL="0" indent="0">
              <a:buNone/>
            </a:pPr>
            <a:r>
              <a:rPr lang="en-US" sz="2200" b="1" dirty="0"/>
              <a:t>City Ordinance Sec. 20.222</a:t>
            </a:r>
          </a:p>
          <a:p>
            <a:r>
              <a:rPr lang="en-US" sz="2200" dirty="0"/>
              <a:t>Smoke Alarms</a:t>
            </a:r>
          </a:p>
          <a:p>
            <a:pPr lvl="1"/>
            <a:r>
              <a:rPr lang="en-US" sz="2200" dirty="0"/>
              <a:t>A minimum of 1 on each floor/level</a:t>
            </a:r>
          </a:p>
          <a:p>
            <a:pPr lvl="1"/>
            <a:r>
              <a:rPr lang="en-US" sz="2200" dirty="0"/>
              <a:t>1 in each bedroom </a:t>
            </a:r>
          </a:p>
          <a:p>
            <a:pPr lvl="1"/>
            <a:r>
              <a:rPr lang="en-US" sz="2200" dirty="0"/>
              <a:t>1 in the corridor in the immediate vicinity of the bedrooms if the corridor serves more than 1 bedroom</a:t>
            </a:r>
          </a:p>
          <a:p>
            <a:r>
              <a:rPr lang="en-US" sz="2200" dirty="0"/>
              <a:t>Carbon Monoxide Detectors</a:t>
            </a:r>
          </a:p>
          <a:p>
            <a:pPr lvl="1"/>
            <a:r>
              <a:rPr lang="en-US" sz="2200" dirty="0"/>
              <a:t>1 carbon monoxide detector  on each floor if:</a:t>
            </a:r>
          </a:p>
          <a:p>
            <a:pPr lvl="2"/>
            <a:r>
              <a:rPr lang="en-US" sz="2200" dirty="0"/>
              <a:t>Natural gas or propane is present</a:t>
            </a:r>
          </a:p>
          <a:p>
            <a:pPr lvl="2"/>
            <a:r>
              <a:rPr lang="en-US" sz="2200" dirty="0"/>
              <a:t>There is an attached garage</a:t>
            </a:r>
          </a:p>
        </p:txBody>
      </p:sp>
      <p:pic>
        <p:nvPicPr>
          <p:cNvPr id="1026" name="Picture 2" descr="Smoke Detectors and Home Insurance">
            <a:extLst>
              <a:ext uri="{FF2B5EF4-FFF2-40B4-BE49-F238E27FC236}">
                <a16:creationId xmlns:a16="http://schemas.microsoft.com/office/drawing/2014/main" id="{AC4B8603-8897-9BFE-6421-501E3A06266A}"/>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3930" r="32195"/>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890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AF850-227D-757D-A7D5-0B42053845B2}"/>
              </a:ext>
            </a:extLst>
          </p:cNvPr>
          <p:cNvSpPr>
            <a:spLocks noGrp="1"/>
          </p:cNvSpPr>
          <p:nvPr>
            <p:ph type="title"/>
          </p:nvPr>
        </p:nvSpPr>
        <p:spPr/>
        <p:txBody>
          <a:bodyPr/>
          <a:lstStyle/>
          <a:p>
            <a:r>
              <a:rPr lang="en-US" dirty="0"/>
              <a:t>Resources and Tips</a:t>
            </a:r>
          </a:p>
        </p:txBody>
      </p:sp>
      <p:graphicFrame>
        <p:nvGraphicFramePr>
          <p:cNvPr id="5" name="Content Placeholder 2">
            <a:extLst>
              <a:ext uri="{FF2B5EF4-FFF2-40B4-BE49-F238E27FC236}">
                <a16:creationId xmlns:a16="http://schemas.microsoft.com/office/drawing/2014/main" id="{AB97BC5C-C4C5-28BF-0248-52C31A17D8AF}"/>
              </a:ext>
            </a:extLst>
          </p:cNvPr>
          <p:cNvGraphicFramePr>
            <a:graphicFrameLocks noGrp="1"/>
          </p:cNvGraphicFramePr>
          <p:nvPr>
            <p:ph idx="1"/>
            <p:extLst>
              <p:ext uri="{D42A27DB-BD31-4B8C-83A1-F6EECF244321}">
                <p14:modId xmlns:p14="http://schemas.microsoft.com/office/powerpoint/2010/main" val="1210039022"/>
              </p:ext>
            </p:extLst>
          </p:nvPr>
        </p:nvGraphicFramePr>
        <p:xfrm>
          <a:off x="838200" y="1157032"/>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3504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76A0B5-1AFD-37FA-C37A-C6C5F11BD415}"/>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Life Safety</a:t>
            </a:r>
          </a:p>
        </p:txBody>
      </p:sp>
      <p:sp>
        <p:nvSpPr>
          <p:cNvPr id="20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A16D9A3-0726-F88D-4332-D58602630C2A}"/>
              </a:ext>
            </a:extLst>
          </p:cNvPr>
          <p:cNvSpPr>
            <a:spLocks noGrp="1"/>
          </p:cNvSpPr>
          <p:nvPr>
            <p:ph sz="half" idx="1"/>
          </p:nvPr>
        </p:nvSpPr>
        <p:spPr>
          <a:xfrm>
            <a:off x="640080" y="2872899"/>
            <a:ext cx="5788016" cy="3320668"/>
          </a:xfrm>
        </p:spPr>
        <p:txBody>
          <a:bodyPr vert="horz" lIns="91440" tIns="45720" rIns="91440" bIns="45720" rtlCol="0">
            <a:normAutofit/>
          </a:bodyPr>
          <a:lstStyle/>
          <a:p>
            <a:pPr marL="0" indent="0">
              <a:buNone/>
            </a:pPr>
            <a:r>
              <a:rPr lang="en-US" sz="2200" b="1" dirty="0"/>
              <a:t>City Ordinance Sec. 20.222</a:t>
            </a:r>
          </a:p>
          <a:p>
            <a:r>
              <a:rPr lang="en-US" sz="2200" dirty="0"/>
              <a:t>Fire extinguisher</a:t>
            </a:r>
          </a:p>
          <a:p>
            <a:pPr lvl="1"/>
            <a:r>
              <a:rPr lang="en-US" sz="2200" dirty="0"/>
              <a:t>1 Fire Extinguisher on Each Floor</a:t>
            </a:r>
          </a:p>
          <a:p>
            <a:pPr lvl="1"/>
            <a:r>
              <a:rPr lang="en-US" sz="2200" dirty="0"/>
              <a:t>Fire Extinguisher at a minimum must be a </a:t>
            </a:r>
            <a:r>
              <a:rPr lang="en-US" sz="2200" b="1" u="sng" dirty="0"/>
              <a:t>5 LB </a:t>
            </a:r>
            <a:r>
              <a:rPr lang="en-US" sz="2200" dirty="0"/>
              <a:t>  fire extinguisher </a:t>
            </a:r>
            <a:r>
              <a:rPr lang="en-US" sz="2200" b="1" u="sng" dirty="0"/>
              <a:t>(2A:10B: C type)</a:t>
            </a:r>
          </a:p>
          <a:p>
            <a:pPr lvl="1"/>
            <a:r>
              <a:rPr lang="en-US" sz="2200" dirty="0"/>
              <a:t>2 – 3 LBs does not equal 1 – 5 LB</a:t>
            </a:r>
          </a:p>
          <a:p>
            <a:pPr lvl="1"/>
            <a:r>
              <a:rPr lang="en-US" sz="2200" dirty="0"/>
              <a:t>Fire Extinguishers must be inspected annually by a third-party inspector and tagged</a:t>
            </a:r>
          </a:p>
        </p:txBody>
      </p:sp>
      <p:pic>
        <p:nvPicPr>
          <p:cNvPr id="2050" name="Picture 2" descr="Amerex B424 - 5 lb ABC Ext. (2A:10B:C)">
            <a:extLst>
              <a:ext uri="{FF2B5EF4-FFF2-40B4-BE49-F238E27FC236}">
                <a16:creationId xmlns:a16="http://schemas.microsoft.com/office/drawing/2014/main" id="{865E004D-38E9-D7C3-63BC-F79FCC19E4F8}"/>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1299" r="2" b="2"/>
          <a:stretch/>
        </p:blipFill>
        <p:spPr bwMode="auto">
          <a:xfrm>
            <a:off x="6594592"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550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6" name="Rectangle 308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19E93C-5FDA-387F-4149-DBD71D6EE972}"/>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Life Safety</a:t>
            </a:r>
          </a:p>
        </p:txBody>
      </p:sp>
      <p:sp>
        <p:nvSpPr>
          <p:cNvPr id="308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C4FBEC0-6267-93CB-2B05-2F71E6EAC757}"/>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a:r>
              <a:rPr lang="en-US" sz="2200" b="1"/>
              <a:t>City Ordinance Sec. 20.222</a:t>
            </a:r>
          </a:p>
          <a:p>
            <a:r>
              <a:rPr lang="en-US" sz="2200" b="1"/>
              <a:t>Gas Appliances</a:t>
            </a:r>
          </a:p>
          <a:p>
            <a:pPr lvl="1"/>
            <a:r>
              <a:rPr lang="en-US" sz="2200"/>
              <a:t>All Gas Appliances shall be properly ventilated to the outside of the home</a:t>
            </a:r>
          </a:p>
          <a:p>
            <a:r>
              <a:rPr lang="en-US" sz="2200" b="1"/>
              <a:t>Exception</a:t>
            </a:r>
          </a:p>
          <a:p>
            <a:pPr lvl="1"/>
            <a:r>
              <a:rPr lang="en-US" sz="2200"/>
              <a:t>The only exception will be Gas Ranges and no others.</a:t>
            </a:r>
          </a:p>
        </p:txBody>
      </p:sp>
      <p:pic>
        <p:nvPicPr>
          <p:cNvPr id="1026" name="Picture 2" descr="A Water Heater Vent Installed Like This Can Have Lethal Consequences">
            <a:extLst>
              <a:ext uri="{FF2B5EF4-FFF2-40B4-BE49-F238E27FC236}">
                <a16:creationId xmlns:a16="http://schemas.microsoft.com/office/drawing/2014/main" id="{0910611F-0E0B-926D-56AD-7E49E16B8369}"/>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b="30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972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53699C-790A-1C91-142A-686C4192E53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Emergency Egress</a:t>
            </a:r>
          </a:p>
        </p:txBody>
      </p:sp>
      <p:sp>
        <p:nvSpPr>
          <p:cNvPr id="615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9FB7AD3-5825-6163-3654-4555EBE1703C}"/>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dirty="0"/>
              <a:t>Adequate Emergency Egress</a:t>
            </a:r>
          </a:p>
          <a:p>
            <a:pPr lvl="1"/>
            <a:r>
              <a:rPr lang="en-US" sz="2200" dirty="0"/>
              <a:t>Each Room used as a bedroom must have at least one means of egress opening directly to the outdoors</a:t>
            </a:r>
          </a:p>
          <a:p>
            <a:pPr lvl="2"/>
            <a:r>
              <a:rPr lang="en-US" sz="2200" dirty="0"/>
              <a:t>Window – width of 36”</a:t>
            </a:r>
          </a:p>
          <a:p>
            <a:pPr lvl="2"/>
            <a:r>
              <a:rPr lang="en-US" sz="2200" dirty="0"/>
              <a:t>door</a:t>
            </a:r>
          </a:p>
        </p:txBody>
      </p:sp>
      <p:pic>
        <p:nvPicPr>
          <p:cNvPr id="6146" name="Picture 2" descr="Window Safety And Fire Escape - Concord Carpenter">
            <a:extLst>
              <a:ext uri="{FF2B5EF4-FFF2-40B4-BE49-F238E27FC236}">
                <a16:creationId xmlns:a16="http://schemas.microsoft.com/office/drawing/2014/main" id="{17772267-344A-06FC-5E47-1D37FA3D81C5}"/>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15948" b="970"/>
          <a:stretch/>
        </p:blipFill>
        <p:spPr bwMode="auto">
          <a:xfrm>
            <a:off x="5648763" y="10"/>
            <a:ext cx="6541714"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16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F34675-9AE9-091C-208B-0169EBA0F2F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Signs</a:t>
            </a:r>
          </a:p>
        </p:txBody>
      </p:sp>
      <p:sp>
        <p:nvSpPr>
          <p:cNvPr id="410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56443B0-7C73-B13B-C180-C00CB74DD507}"/>
              </a:ext>
            </a:extLst>
          </p:cNvPr>
          <p:cNvSpPr>
            <a:spLocks noGrp="1"/>
          </p:cNvSpPr>
          <p:nvPr>
            <p:ph sz="half" idx="1"/>
          </p:nvPr>
        </p:nvSpPr>
        <p:spPr>
          <a:xfrm>
            <a:off x="640080" y="2872899"/>
            <a:ext cx="4243589" cy="3659732"/>
          </a:xfrm>
        </p:spPr>
        <p:txBody>
          <a:bodyPr vert="horz" lIns="91440" tIns="45720" rIns="91440" bIns="45720" rtlCol="0">
            <a:normAutofit fontScale="92500" lnSpcReduction="10000"/>
          </a:bodyPr>
          <a:lstStyle/>
          <a:p>
            <a:pPr marL="0" indent="0">
              <a:buNone/>
            </a:pPr>
            <a:r>
              <a:rPr lang="en-US" sz="2400" b="1" dirty="0"/>
              <a:t>City Ordinance Sec 29-5(3)</a:t>
            </a:r>
          </a:p>
          <a:p>
            <a:r>
              <a:rPr lang="en-US" sz="2400" b="1" dirty="0"/>
              <a:t>Signs on the Structure</a:t>
            </a:r>
          </a:p>
          <a:p>
            <a:pPr lvl="1"/>
            <a:r>
              <a:rPr lang="en-US" dirty="0"/>
              <a:t>1 Nameplate Sign is permitted</a:t>
            </a:r>
          </a:p>
          <a:p>
            <a:pPr lvl="1"/>
            <a:r>
              <a:rPr lang="en-US" dirty="0"/>
              <a:t>No Larger than 2 square feet in size</a:t>
            </a:r>
          </a:p>
          <a:p>
            <a:pPr lvl="1"/>
            <a:r>
              <a:rPr lang="en-US" dirty="0"/>
              <a:t>Must be attached to the Structure</a:t>
            </a:r>
          </a:p>
          <a:p>
            <a:pPr lvl="1"/>
            <a:r>
              <a:rPr lang="en-US" dirty="0"/>
              <a:t>No other signs are permitted in Residential Zones – R1, R2, &amp; R3</a:t>
            </a:r>
          </a:p>
        </p:txBody>
      </p:sp>
      <p:pic>
        <p:nvPicPr>
          <p:cNvPr id="4098" name="Picture 2" descr="Victorian Bed and Breakfast in Durango | Gable House Bed and Breakfast">
            <a:extLst>
              <a:ext uri="{FF2B5EF4-FFF2-40B4-BE49-F238E27FC236}">
                <a16:creationId xmlns:a16="http://schemas.microsoft.com/office/drawing/2014/main" id="{E3849039-EE14-6D08-2971-041A940F8B06}"/>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33609" r="1373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583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08B120-E858-DDEA-2846-D583D5908502}"/>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400" kern="1200" dirty="0">
                <a:solidFill>
                  <a:schemeClr val="tx1"/>
                </a:solidFill>
                <a:latin typeface="+mj-lt"/>
                <a:ea typeface="+mj-ea"/>
                <a:cs typeface="+mj-cs"/>
              </a:rPr>
              <a:t>Host Rules</a:t>
            </a:r>
          </a:p>
        </p:txBody>
      </p:sp>
      <p:sp>
        <p:nvSpPr>
          <p:cNvPr id="1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E6F4EF7-F615-8770-E9C6-8FA1E8387FEA}"/>
              </a:ext>
            </a:extLst>
          </p:cNvPr>
          <p:cNvSpPr>
            <a:spLocks noGrp="1"/>
          </p:cNvSpPr>
          <p:nvPr>
            <p:ph sz="half" idx="1"/>
          </p:nvPr>
        </p:nvSpPr>
        <p:spPr>
          <a:xfrm>
            <a:off x="630935" y="2660904"/>
            <a:ext cx="5619739" cy="3547872"/>
          </a:xfrm>
        </p:spPr>
        <p:txBody>
          <a:bodyPr vert="horz" lIns="91440" tIns="45720" rIns="91440" bIns="45720" rtlCol="0" anchor="t">
            <a:noAutofit/>
          </a:bodyPr>
          <a:lstStyle/>
          <a:p>
            <a:r>
              <a:rPr lang="en-US" sz="2200" dirty="0"/>
              <a:t>The owner and/or operator shall post in a conspicuous location of the short-term rental premises a packet containing, at a minimum, host rules with the following information.</a:t>
            </a:r>
          </a:p>
          <a:p>
            <a:pPr lvl="1"/>
            <a:r>
              <a:rPr lang="en-US" sz="2200" dirty="0"/>
              <a:t>Maximum number of occupants</a:t>
            </a:r>
          </a:p>
          <a:p>
            <a:pPr lvl="1"/>
            <a:r>
              <a:rPr lang="en-US" sz="2200" dirty="0"/>
              <a:t>Location of required off-street parking and prohibition of parking on unimproved areas</a:t>
            </a:r>
          </a:p>
          <a:p>
            <a:pPr lvl="1"/>
            <a:r>
              <a:rPr lang="en-US" sz="2200" dirty="0"/>
              <a:t>Applicable quiet hours (10:00 pm to 7:00 am in residential zones)</a:t>
            </a:r>
          </a:p>
        </p:txBody>
      </p:sp>
      <p:pic>
        <p:nvPicPr>
          <p:cNvPr id="6" name="Content Placeholder 5">
            <a:extLst>
              <a:ext uri="{FF2B5EF4-FFF2-40B4-BE49-F238E27FC236}">
                <a16:creationId xmlns:a16="http://schemas.microsoft.com/office/drawing/2014/main" id="{D5CD56DA-ED07-C353-F3C4-3B53F7B6234D}"/>
              </a:ext>
            </a:extLst>
          </p:cNvPr>
          <p:cNvPicPr>
            <a:picLocks noGrp="1" noChangeAspect="1"/>
          </p:cNvPicPr>
          <p:nvPr>
            <p:ph sz="half" idx="2"/>
          </p:nvPr>
        </p:nvPicPr>
        <p:blipFill>
          <a:blip r:embed="rId2"/>
          <a:stretch>
            <a:fillRect/>
          </a:stretch>
        </p:blipFill>
        <p:spPr>
          <a:xfrm>
            <a:off x="6742178" y="415345"/>
            <a:ext cx="4625958" cy="6027309"/>
          </a:xfrm>
          <a:prstGeom prst="rect">
            <a:avLst/>
          </a:prstGeom>
        </p:spPr>
      </p:pic>
    </p:spTree>
    <p:extLst>
      <p:ext uri="{BB962C8B-B14F-4D97-AF65-F5344CB8AC3E}">
        <p14:creationId xmlns:p14="http://schemas.microsoft.com/office/powerpoint/2010/main" val="1040846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08B120-E858-DDEA-2846-D583D5908502}"/>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400" kern="1200" dirty="0">
                <a:solidFill>
                  <a:schemeClr val="tx1"/>
                </a:solidFill>
                <a:latin typeface="+mj-lt"/>
                <a:ea typeface="+mj-ea"/>
                <a:cs typeface="+mj-cs"/>
              </a:rPr>
              <a:t>Host Rules</a:t>
            </a:r>
          </a:p>
        </p:txBody>
      </p:sp>
      <p:sp>
        <p:nvSpPr>
          <p:cNvPr id="1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E6F4EF7-F615-8770-E9C6-8FA1E8387FEA}"/>
              </a:ext>
            </a:extLst>
          </p:cNvPr>
          <p:cNvSpPr>
            <a:spLocks noGrp="1"/>
          </p:cNvSpPr>
          <p:nvPr>
            <p:ph sz="half" idx="1"/>
          </p:nvPr>
        </p:nvSpPr>
        <p:spPr>
          <a:xfrm>
            <a:off x="630935" y="2660904"/>
            <a:ext cx="5619739" cy="3547872"/>
          </a:xfrm>
        </p:spPr>
        <p:txBody>
          <a:bodyPr vert="horz" lIns="91440" tIns="45720" rIns="91440" bIns="45720" rtlCol="0" anchor="t">
            <a:noAutofit/>
          </a:bodyPr>
          <a:lstStyle/>
          <a:p>
            <a:r>
              <a:rPr lang="en-US" sz="2200" b="1" dirty="0"/>
              <a:t>Host Rules Cont’d</a:t>
            </a:r>
          </a:p>
          <a:p>
            <a:pPr lvl="1"/>
            <a:r>
              <a:rPr lang="en-US" sz="2200" dirty="0"/>
              <a:t>Waste pick-up requirements, including location of waste and recycling receptacles</a:t>
            </a:r>
          </a:p>
          <a:p>
            <a:pPr lvl="1"/>
            <a:r>
              <a:rPr lang="en-US" sz="2200" dirty="0"/>
              <a:t>Exterior lighting requirements due to dark sky regulations, which encourages lights to be turned off when no one is present</a:t>
            </a:r>
          </a:p>
          <a:p>
            <a:pPr lvl="1"/>
            <a:r>
              <a:rPr lang="en-US" sz="2200" dirty="0"/>
              <a:t>24-hour contact name and phone number</a:t>
            </a:r>
          </a:p>
        </p:txBody>
      </p:sp>
      <p:pic>
        <p:nvPicPr>
          <p:cNvPr id="6" name="Content Placeholder 5">
            <a:extLst>
              <a:ext uri="{FF2B5EF4-FFF2-40B4-BE49-F238E27FC236}">
                <a16:creationId xmlns:a16="http://schemas.microsoft.com/office/drawing/2014/main" id="{D5CD56DA-ED07-C353-F3C4-3B53F7B6234D}"/>
              </a:ext>
            </a:extLst>
          </p:cNvPr>
          <p:cNvPicPr>
            <a:picLocks noGrp="1" noChangeAspect="1"/>
          </p:cNvPicPr>
          <p:nvPr>
            <p:ph sz="half" idx="2"/>
          </p:nvPr>
        </p:nvPicPr>
        <p:blipFill>
          <a:blip r:embed="rId2"/>
          <a:stretch>
            <a:fillRect/>
          </a:stretch>
        </p:blipFill>
        <p:spPr>
          <a:xfrm>
            <a:off x="6742178" y="415345"/>
            <a:ext cx="4625958" cy="6027309"/>
          </a:xfrm>
          <a:prstGeom prst="rect">
            <a:avLst/>
          </a:prstGeom>
        </p:spPr>
      </p:pic>
    </p:spTree>
    <p:extLst>
      <p:ext uri="{BB962C8B-B14F-4D97-AF65-F5344CB8AC3E}">
        <p14:creationId xmlns:p14="http://schemas.microsoft.com/office/powerpoint/2010/main" val="3470458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08B120-E858-DDEA-2846-D583D5908502}"/>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400" kern="1200" dirty="0">
                <a:solidFill>
                  <a:schemeClr val="tx1"/>
                </a:solidFill>
                <a:latin typeface="+mj-lt"/>
                <a:ea typeface="+mj-ea"/>
                <a:cs typeface="+mj-cs"/>
              </a:rPr>
              <a:t>Host Rules</a:t>
            </a:r>
          </a:p>
        </p:txBody>
      </p:sp>
      <p:sp>
        <p:nvSpPr>
          <p:cNvPr id="1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E6F4EF7-F615-8770-E9C6-8FA1E8387FEA}"/>
              </a:ext>
            </a:extLst>
          </p:cNvPr>
          <p:cNvSpPr>
            <a:spLocks noGrp="1"/>
          </p:cNvSpPr>
          <p:nvPr>
            <p:ph sz="half" idx="1"/>
          </p:nvPr>
        </p:nvSpPr>
        <p:spPr>
          <a:xfrm>
            <a:off x="630935" y="2660904"/>
            <a:ext cx="5619739" cy="3547872"/>
          </a:xfrm>
        </p:spPr>
        <p:txBody>
          <a:bodyPr vert="horz" lIns="91440" tIns="45720" rIns="91440" bIns="45720" rtlCol="0" anchor="t">
            <a:noAutofit/>
          </a:bodyPr>
          <a:lstStyle/>
          <a:p>
            <a:r>
              <a:rPr lang="en-US" sz="2200" b="1" dirty="0"/>
              <a:t>Host Rules Cont’d</a:t>
            </a:r>
          </a:p>
          <a:p>
            <a:pPr lvl="1"/>
            <a:r>
              <a:rPr lang="en-US" sz="2000" dirty="0"/>
              <a:t>Operator contact name and phone number</a:t>
            </a:r>
          </a:p>
          <a:p>
            <a:pPr lvl="1"/>
            <a:r>
              <a:rPr lang="en-US" sz="2000" dirty="0"/>
              <a:t>If relevant, emergency evacuation procedures</a:t>
            </a:r>
          </a:p>
          <a:p>
            <a:pPr lvl="1"/>
            <a:r>
              <a:rPr lang="en-US" sz="2000" dirty="0"/>
              <a:t>Emergency and Non-Emergency Dispatch numbers</a:t>
            </a:r>
          </a:p>
          <a:p>
            <a:pPr lvl="2"/>
            <a:r>
              <a:rPr lang="en-US" sz="1800" dirty="0"/>
              <a:t>911</a:t>
            </a:r>
          </a:p>
          <a:p>
            <a:pPr lvl="2"/>
            <a:r>
              <a:rPr lang="en-US" sz="1800" dirty="0"/>
              <a:t>830-990-8793  - Press 1 for Dispatch</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Notice that failure to conform to City Ordinances constitutes a Violation of the Code for which an occupant may be cited</a:t>
            </a:r>
          </a:p>
          <a:p>
            <a:pPr marL="914400" lvl="2" indent="0">
              <a:buNone/>
            </a:pPr>
            <a:endParaRPr lang="en-US" sz="1800" dirty="0"/>
          </a:p>
        </p:txBody>
      </p:sp>
      <p:pic>
        <p:nvPicPr>
          <p:cNvPr id="6" name="Content Placeholder 5">
            <a:extLst>
              <a:ext uri="{FF2B5EF4-FFF2-40B4-BE49-F238E27FC236}">
                <a16:creationId xmlns:a16="http://schemas.microsoft.com/office/drawing/2014/main" id="{D5CD56DA-ED07-C353-F3C4-3B53F7B6234D}"/>
              </a:ext>
            </a:extLst>
          </p:cNvPr>
          <p:cNvPicPr>
            <a:picLocks noGrp="1" noChangeAspect="1"/>
          </p:cNvPicPr>
          <p:nvPr>
            <p:ph sz="half" idx="2"/>
          </p:nvPr>
        </p:nvPicPr>
        <p:blipFill>
          <a:blip r:embed="rId2"/>
          <a:stretch>
            <a:fillRect/>
          </a:stretch>
        </p:blipFill>
        <p:spPr>
          <a:xfrm>
            <a:off x="6742178" y="415345"/>
            <a:ext cx="4625958" cy="6027309"/>
          </a:xfrm>
          <a:prstGeom prst="rect">
            <a:avLst/>
          </a:prstGeom>
        </p:spPr>
      </p:pic>
    </p:spTree>
    <p:extLst>
      <p:ext uri="{BB962C8B-B14F-4D97-AF65-F5344CB8AC3E}">
        <p14:creationId xmlns:p14="http://schemas.microsoft.com/office/powerpoint/2010/main" val="2199030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0C7E7E-DF9E-E944-959C-BD3E72B8AD29}"/>
              </a:ext>
            </a:extLst>
          </p:cNvPr>
          <p:cNvSpPr>
            <a:spLocks noGrp="1"/>
          </p:cNvSpPr>
          <p:nvPr>
            <p:ph type="title"/>
          </p:nvPr>
        </p:nvSpPr>
        <p:spPr>
          <a:xfrm>
            <a:off x="630936" y="639520"/>
            <a:ext cx="3429000" cy="1719072"/>
          </a:xfrm>
        </p:spPr>
        <p:txBody>
          <a:bodyPr anchor="b">
            <a:normAutofit/>
          </a:bodyPr>
          <a:lstStyle/>
          <a:p>
            <a:r>
              <a:rPr lang="en-US" sz="3400"/>
              <a:t>Evacuation Procedures/Plan</a:t>
            </a:r>
          </a:p>
        </p:txBody>
      </p:sp>
      <p:sp>
        <p:nvSpPr>
          <p:cNvPr id="103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Content Placeholder 1029">
            <a:extLst>
              <a:ext uri="{FF2B5EF4-FFF2-40B4-BE49-F238E27FC236}">
                <a16:creationId xmlns:a16="http://schemas.microsoft.com/office/drawing/2014/main" id="{05448333-04D8-0AFC-A92A-E20BD72E81F2}"/>
              </a:ext>
            </a:extLst>
          </p:cNvPr>
          <p:cNvSpPr>
            <a:spLocks noGrp="1"/>
          </p:cNvSpPr>
          <p:nvPr>
            <p:ph idx="1"/>
          </p:nvPr>
        </p:nvSpPr>
        <p:spPr>
          <a:xfrm>
            <a:off x="630936" y="2807208"/>
            <a:ext cx="3429000" cy="3410712"/>
          </a:xfrm>
        </p:spPr>
        <p:txBody>
          <a:bodyPr anchor="t">
            <a:normAutofit/>
          </a:bodyPr>
          <a:lstStyle/>
          <a:p>
            <a:r>
              <a:rPr lang="en-US" sz="2200" dirty="0"/>
              <a:t>Evacuation plans will be relevant for most every residence</a:t>
            </a:r>
          </a:p>
          <a:p>
            <a:r>
              <a:rPr lang="en-US" sz="2200" dirty="0"/>
              <a:t>At a minimum</a:t>
            </a:r>
            <a:r>
              <a:rPr lang="en-US" sz="2200"/>
              <a:t>, one plan </a:t>
            </a:r>
            <a:r>
              <a:rPr lang="en-US" sz="2200" dirty="0"/>
              <a:t>needs to be posted in a prominent location near the host rules</a:t>
            </a:r>
          </a:p>
          <a:p>
            <a:r>
              <a:rPr lang="en-US" sz="2200" dirty="0"/>
              <a:t>It is recommended that one plan be posted in each bedroom</a:t>
            </a:r>
          </a:p>
        </p:txBody>
      </p:sp>
      <p:pic>
        <p:nvPicPr>
          <p:cNvPr id="1026" name="Picture 2" descr="Free Editable Fire Escape Plan Examples &amp; Templates | EdrawMax">
            <a:extLst>
              <a:ext uri="{FF2B5EF4-FFF2-40B4-BE49-F238E27FC236}">
                <a16:creationId xmlns:a16="http://schemas.microsoft.com/office/drawing/2014/main" id="{FFC25331-B793-DF83-380A-B23151649B4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44261" y="640080"/>
            <a:ext cx="6523789"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133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751229-0244-4FBB-BED1-407467F4C9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16DA42-EA65-D44E-3E2D-97C53970AB6A}"/>
              </a:ext>
            </a:extLst>
          </p:cNvPr>
          <p:cNvSpPr>
            <a:spLocks noGrp="1"/>
          </p:cNvSpPr>
          <p:nvPr>
            <p:ph type="title"/>
          </p:nvPr>
        </p:nvSpPr>
        <p:spPr>
          <a:xfrm>
            <a:off x="2197101" y="735283"/>
            <a:ext cx="4978399" cy="3165045"/>
          </a:xfrm>
        </p:spPr>
        <p:txBody>
          <a:bodyPr vert="horz" lIns="91440" tIns="45720" rIns="91440" bIns="45720" rtlCol="0" anchor="b">
            <a:normAutofit/>
          </a:bodyPr>
          <a:lstStyle/>
          <a:p>
            <a:r>
              <a:rPr lang="en-US" sz="5200" kern="1200">
                <a:solidFill>
                  <a:schemeClr val="tx1"/>
                </a:solidFill>
                <a:latin typeface="+mj-lt"/>
                <a:ea typeface="+mj-ea"/>
                <a:cs typeface="+mj-cs"/>
              </a:rPr>
              <a:t>Questions</a:t>
            </a:r>
          </a:p>
        </p:txBody>
      </p:sp>
      <p:pic>
        <p:nvPicPr>
          <p:cNvPr id="6" name="Graphic 5" descr="Help">
            <a:extLst>
              <a:ext uri="{FF2B5EF4-FFF2-40B4-BE49-F238E27FC236}">
                <a16:creationId xmlns:a16="http://schemas.microsoft.com/office/drawing/2014/main" id="{1CC13E10-B067-C0F3-DAE4-1A5DEA66CB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7549" y="2776619"/>
            <a:ext cx="1289051" cy="1289051"/>
          </a:xfrm>
          <a:prstGeom prst="rect">
            <a:avLst/>
          </a:prstGeom>
        </p:spPr>
      </p:pic>
      <p:pic>
        <p:nvPicPr>
          <p:cNvPr id="8" name="Graphic 7" descr="Help">
            <a:extLst>
              <a:ext uri="{FF2B5EF4-FFF2-40B4-BE49-F238E27FC236}">
                <a16:creationId xmlns:a16="http://schemas.microsoft.com/office/drawing/2014/main" id="{9AF9C98A-9360-4E72-A0EE-FCDB68428B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07815" y="716407"/>
            <a:ext cx="5411343" cy="5411343"/>
          </a:xfrm>
          <a:prstGeom prst="rect">
            <a:avLst/>
          </a:prstGeom>
        </p:spPr>
      </p:pic>
    </p:spTree>
    <p:extLst>
      <p:ext uri="{BB962C8B-B14F-4D97-AF65-F5344CB8AC3E}">
        <p14:creationId xmlns:p14="http://schemas.microsoft.com/office/powerpoint/2010/main" val="3782928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48BD9C-D72E-5A24-DAEA-CF7D1F10ED9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Address Numbers</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ADD5F5E4-EFB9-240D-4A18-AE493BD1EA5C}"/>
              </a:ext>
            </a:extLst>
          </p:cNvPr>
          <p:cNvSpPr>
            <a:spLocks noGrp="1"/>
          </p:cNvSpPr>
          <p:nvPr>
            <p:ph sz="half" idx="2"/>
          </p:nvPr>
        </p:nvSpPr>
        <p:spPr>
          <a:xfrm>
            <a:off x="640080" y="2872899"/>
            <a:ext cx="4243589" cy="3320668"/>
          </a:xfrm>
        </p:spPr>
        <p:txBody>
          <a:bodyPr vert="horz" lIns="91440" tIns="45720" rIns="91440" bIns="45720" rtlCol="0">
            <a:normAutofit/>
          </a:bodyPr>
          <a:lstStyle/>
          <a:p>
            <a:r>
              <a:rPr lang="en-US" sz="2200"/>
              <a:t>4-inch Address Numbers</a:t>
            </a:r>
          </a:p>
          <a:p>
            <a:r>
              <a:rPr lang="en-US" sz="2200"/>
              <a:t>On Front of Unit facing the Street</a:t>
            </a:r>
          </a:p>
        </p:txBody>
      </p:sp>
      <p:pic>
        <p:nvPicPr>
          <p:cNvPr id="6" name="Content Placeholder 5">
            <a:extLst>
              <a:ext uri="{FF2B5EF4-FFF2-40B4-BE49-F238E27FC236}">
                <a16:creationId xmlns:a16="http://schemas.microsoft.com/office/drawing/2014/main" id="{660F203F-171A-8A62-0737-0908FB837F1D}"/>
              </a:ext>
            </a:extLst>
          </p:cNvPr>
          <p:cNvPicPr>
            <a:picLocks noGrp="1" noChangeAspect="1"/>
          </p:cNvPicPr>
          <p:nvPr>
            <p:ph sz="half" idx="1"/>
          </p:nvPr>
        </p:nvPicPr>
        <p:blipFill rotWithShape="1">
          <a:blip r:embed="rId2"/>
          <a:srcRect r="9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93740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647E97-E29C-60CD-DCBB-71C2AE5065A7}"/>
              </a:ext>
            </a:extLst>
          </p:cNvPr>
          <p:cNvSpPr>
            <a:spLocks noGrp="1"/>
          </p:cNvSpPr>
          <p:nvPr>
            <p:ph type="title"/>
          </p:nvPr>
        </p:nvSpPr>
        <p:spPr>
          <a:xfrm>
            <a:off x="841248" y="256032"/>
            <a:ext cx="10506456" cy="1014984"/>
          </a:xfrm>
        </p:spPr>
        <p:txBody>
          <a:bodyPr vert="horz" lIns="91440" tIns="45720" rIns="91440" bIns="45720" rtlCol="0" anchor="b">
            <a:normAutofit/>
          </a:bodyPr>
          <a:lstStyle/>
          <a:p>
            <a:r>
              <a:rPr lang="en-US" sz="3100" b="1" kern="1200" dirty="0">
                <a:solidFill>
                  <a:schemeClr val="tx1"/>
                </a:solidFill>
                <a:latin typeface="+mj-lt"/>
                <a:ea typeface="+mj-ea"/>
                <a:cs typeface="+mj-cs"/>
              </a:rPr>
              <a:t>Swimming Pools and Hot Tubs</a:t>
            </a:r>
            <a:br>
              <a:rPr lang="en-US" sz="3100" kern="1200" dirty="0">
                <a:solidFill>
                  <a:schemeClr val="tx1"/>
                </a:solidFill>
                <a:latin typeface="+mj-lt"/>
                <a:ea typeface="+mj-ea"/>
                <a:cs typeface="+mj-cs"/>
              </a:rPr>
            </a:br>
            <a:endParaRPr lang="en-US" sz="3100" kern="1200" dirty="0">
              <a:solidFill>
                <a:schemeClr val="tx1"/>
              </a:solidFill>
              <a:latin typeface="+mj-lt"/>
              <a:ea typeface="+mj-ea"/>
              <a:cs typeface="+mj-cs"/>
            </a:endParaRPr>
          </a:p>
        </p:txBody>
      </p:sp>
      <p:sp>
        <p:nvSpPr>
          <p:cNvPr id="19" name="Rectangle 1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Box 3">
            <a:extLst>
              <a:ext uri="{FF2B5EF4-FFF2-40B4-BE49-F238E27FC236}">
                <a16:creationId xmlns:a16="http://schemas.microsoft.com/office/drawing/2014/main" id="{86842D72-598B-69D5-DA5F-6AEF86AA9ACB}"/>
              </a:ext>
            </a:extLst>
          </p:cNvPr>
          <p:cNvSpPr txBox="1"/>
          <p:nvPr/>
        </p:nvSpPr>
        <p:spPr>
          <a:xfrm>
            <a:off x="841248" y="2369152"/>
            <a:ext cx="10929945" cy="4355038"/>
          </a:xfrm>
          <a:prstGeom prst="rect">
            <a:avLst/>
          </a:prstGeom>
          <a:noFill/>
        </p:spPr>
        <p:txBody>
          <a:bodyPr wrap="square">
            <a:spAutoFit/>
          </a:bodyPr>
          <a:lstStyle/>
          <a:p>
            <a:pPr defTabSz="704088">
              <a:spcAft>
                <a:spcPts val="600"/>
              </a:spcAft>
            </a:pPr>
            <a:r>
              <a:rPr lang="en-US" b="1" kern="1200" dirty="0">
                <a:solidFill>
                  <a:schemeClr val="tx1"/>
                </a:solidFill>
                <a:latin typeface="+mn-lt"/>
                <a:ea typeface="+mn-ea"/>
                <a:cs typeface="+mn-cs"/>
              </a:rPr>
              <a:t>303.2 Enclosures.</a:t>
            </a:r>
          </a:p>
          <a:p>
            <a:pPr defTabSz="704088">
              <a:spcAft>
                <a:spcPts val="600"/>
              </a:spcAft>
            </a:pPr>
            <a:r>
              <a:rPr lang="en-US" kern="1200" dirty="0">
                <a:solidFill>
                  <a:schemeClr val="tx1"/>
                </a:solidFill>
                <a:latin typeface="+mn-lt"/>
                <a:ea typeface="+mn-ea"/>
                <a:cs typeface="+mn-cs"/>
              </a:rPr>
              <a:t>Private swimming pools, hot tubs and spas, containing water more than </a:t>
            </a:r>
            <a:r>
              <a:rPr lang="en-US" u="sng" kern="1200" dirty="0">
                <a:solidFill>
                  <a:schemeClr val="tx1"/>
                </a:solidFill>
                <a:latin typeface="+mn-lt"/>
                <a:ea typeface="+mn-ea"/>
                <a:cs typeface="+mn-cs"/>
              </a:rPr>
              <a:t>24 inches </a:t>
            </a:r>
            <a:r>
              <a:rPr lang="en-US" kern="1200" dirty="0">
                <a:solidFill>
                  <a:schemeClr val="tx1"/>
                </a:solidFill>
                <a:latin typeface="+mn-lt"/>
                <a:ea typeface="+mn-ea"/>
                <a:cs typeface="+mn-cs"/>
              </a:rPr>
              <a:t>(610 mm) in depth shall be </a:t>
            </a:r>
            <a:r>
              <a:rPr lang="en-US" u="sng" kern="1200" dirty="0">
                <a:solidFill>
                  <a:schemeClr val="tx1"/>
                </a:solidFill>
                <a:latin typeface="+mn-lt"/>
                <a:ea typeface="+mn-ea"/>
                <a:cs typeface="+mn-cs"/>
              </a:rPr>
              <a:t>completely surrounded </a:t>
            </a:r>
            <a:r>
              <a:rPr lang="en-US" kern="1200" dirty="0">
                <a:solidFill>
                  <a:schemeClr val="tx1"/>
                </a:solidFill>
                <a:latin typeface="+mn-lt"/>
                <a:ea typeface="+mn-ea"/>
                <a:cs typeface="+mn-cs"/>
              </a:rPr>
              <a:t>by a </a:t>
            </a:r>
            <a:r>
              <a:rPr lang="en-US" u="sng" kern="1200" dirty="0">
                <a:solidFill>
                  <a:schemeClr val="tx1"/>
                </a:solidFill>
                <a:latin typeface="+mn-lt"/>
                <a:ea typeface="+mn-ea"/>
                <a:cs typeface="+mn-cs"/>
              </a:rPr>
              <a:t>fence or barrier not less than 48 inches </a:t>
            </a:r>
            <a:r>
              <a:rPr lang="en-US" kern="1200" dirty="0">
                <a:solidFill>
                  <a:schemeClr val="tx1"/>
                </a:solidFill>
                <a:latin typeface="+mn-lt"/>
                <a:ea typeface="+mn-ea"/>
                <a:cs typeface="+mn-cs"/>
              </a:rPr>
              <a:t>(1219 mm) in height above the finished ground level measured on the side of the barrier away from the pool. </a:t>
            </a:r>
            <a:r>
              <a:rPr lang="en-US" u="sng" kern="1200" dirty="0">
                <a:solidFill>
                  <a:schemeClr val="tx1"/>
                </a:solidFill>
                <a:latin typeface="+mn-lt"/>
                <a:ea typeface="+mn-ea"/>
                <a:cs typeface="+mn-cs"/>
              </a:rPr>
              <a:t>Gates and doors in such barriers shall be self-closing and self-latching</a:t>
            </a:r>
            <a:r>
              <a:rPr lang="en-US" kern="1200" dirty="0">
                <a:solidFill>
                  <a:schemeClr val="tx1"/>
                </a:solidFill>
                <a:latin typeface="+mn-lt"/>
                <a:ea typeface="+mn-ea"/>
                <a:cs typeface="+mn-cs"/>
              </a:rPr>
              <a:t>. Where the </a:t>
            </a:r>
            <a:r>
              <a:rPr lang="en-US" u="sng" kern="1200" dirty="0">
                <a:solidFill>
                  <a:schemeClr val="tx1"/>
                </a:solidFill>
                <a:latin typeface="+mn-lt"/>
                <a:ea typeface="+mn-ea"/>
                <a:cs typeface="+mn-cs"/>
              </a:rPr>
              <a:t>self-latching device is not less than 54 inches </a:t>
            </a:r>
            <a:r>
              <a:rPr lang="en-US" kern="1200" dirty="0">
                <a:solidFill>
                  <a:schemeClr val="tx1"/>
                </a:solidFill>
                <a:latin typeface="+mn-lt"/>
                <a:ea typeface="+mn-ea"/>
                <a:cs typeface="+mn-cs"/>
              </a:rPr>
              <a:t>(1372 mm) above the bottom of the gate, the </a:t>
            </a:r>
            <a:r>
              <a:rPr lang="en-US" u="sng" kern="1200" dirty="0">
                <a:solidFill>
                  <a:schemeClr val="tx1"/>
                </a:solidFill>
                <a:latin typeface="+mn-lt"/>
                <a:ea typeface="+mn-ea"/>
                <a:cs typeface="+mn-cs"/>
              </a:rPr>
              <a:t>release mechanism shall be located on the pool side of the gate</a:t>
            </a:r>
            <a:r>
              <a:rPr lang="en-US" kern="1200" dirty="0">
                <a:solidFill>
                  <a:schemeClr val="tx1"/>
                </a:solidFill>
                <a:latin typeface="+mn-lt"/>
                <a:ea typeface="+mn-ea"/>
                <a:cs typeface="+mn-cs"/>
              </a:rPr>
              <a:t>. Self-closing and self-latching gates shall be maintained such that the gate will positively close and latch when released from an open position of 6 inches (152 mm) from the gatepost. No existing pool enclosure shall be removed, replaced or changed in a manner that reduces its effectiveness as a safety barrier.</a:t>
            </a:r>
          </a:p>
          <a:p>
            <a:pPr defTabSz="704088">
              <a:spcAft>
                <a:spcPts val="600"/>
              </a:spcAft>
            </a:pPr>
            <a:endParaRPr lang="en-US" sz="800" kern="1200" dirty="0">
              <a:solidFill>
                <a:schemeClr val="tx1"/>
              </a:solidFill>
              <a:latin typeface="+mn-lt"/>
              <a:ea typeface="+mn-ea"/>
              <a:cs typeface="+mn-cs"/>
            </a:endParaRPr>
          </a:p>
          <a:p>
            <a:pPr defTabSz="704088">
              <a:spcAft>
                <a:spcPts val="600"/>
              </a:spcAft>
            </a:pPr>
            <a:r>
              <a:rPr lang="en-US" b="1" kern="1200" dirty="0">
                <a:solidFill>
                  <a:schemeClr val="tx1"/>
                </a:solidFill>
                <a:latin typeface="+mn-lt"/>
                <a:ea typeface="+mn-ea"/>
                <a:cs typeface="+mn-cs"/>
              </a:rPr>
              <a:t>Exception: </a:t>
            </a:r>
            <a:r>
              <a:rPr lang="en-US" kern="1200" dirty="0">
                <a:solidFill>
                  <a:schemeClr val="tx1"/>
                </a:solidFill>
                <a:latin typeface="+mn-lt"/>
                <a:ea typeface="+mn-ea"/>
                <a:cs typeface="+mn-cs"/>
              </a:rPr>
              <a:t>Spas or hot tubs with a safety cover that complies with </a:t>
            </a:r>
            <a:r>
              <a:rPr lang="en-US" u="sng" kern="1200" dirty="0">
                <a:solidFill>
                  <a:schemeClr val="tx1"/>
                </a:solidFill>
                <a:latin typeface="+mn-lt"/>
                <a:ea typeface="+mn-ea"/>
                <a:cs typeface="+mn-cs"/>
              </a:rPr>
              <a:t>ASTM F1346 </a:t>
            </a:r>
            <a:r>
              <a:rPr lang="en-US" kern="1200" dirty="0">
                <a:solidFill>
                  <a:schemeClr val="tx1"/>
                </a:solidFill>
                <a:latin typeface="+mn-lt"/>
                <a:ea typeface="+mn-ea"/>
                <a:cs typeface="+mn-cs"/>
              </a:rPr>
              <a:t>shall be exempt from the provisions of this section.</a:t>
            </a:r>
          </a:p>
          <a:p>
            <a:pPr defTabSz="704088">
              <a:spcAft>
                <a:spcPts val="600"/>
              </a:spcAft>
            </a:pPr>
            <a:endParaRPr lang="en-US" kern="1200" dirty="0">
              <a:solidFill>
                <a:schemeClr val="tx1"/>
              </a:solidFill>
              <a:latin typeface="+mn-lt"/>
              <a:ea typeface="+mn-ea"/>
              <a:cs typeface="+mn-cs"/>
            </a:endParaRPr>
          </a:p>
          <a:p>
            <a:pPr>
              <a:spcAft>
                <a:spcPts val="600"/>
              </a:spcAft>
            </a:pPr>
            <a:endParaRPr lang="en-US" dirty="0"/>
          </a:p>
        </p:txBody>
      </p:sp>
      <p:pic>
        <p:nvPicPr>
          <p:cNvPr id="5" name="Picture 4">
            <a:extLst>
              <a:ext uri="{FF2B5EF4-FFF2-40B4-BE49-F238E27FC236}">
                <a16:creationId xmlns:a16="http://schemas.microsoft.com/office/drawing/2014/main" id="{6245B02F-B9D7-9AC5-C8CE-4DAEBC3F1513}"/>
              </a:ext>
            </a:extLst>
          </p:cNvPr>
          <p:cNvPicPr>
            <a:picLocks noChangeAspect="1"/>
          </p:cNvPicPr>
          <p:nvPr/>
        </p:nvPicPr>
        <p:blipFill>
          <a:blip r:embed="rId3"/>
          <a:stretch>
            <a:fillRect/>
          </a:stretch>
        </p:blipFill>
        <p:spPr>
          <a:xfrm>
            <a:off x="7333478" y="5703262"/>
            <a:ext cx="979521" cy="725222"/>
          </a:xfrm>
          <a:prstGeom prst="rect">
            <a:avLst/>
          </a:prstGeom>
        </p:spPr>
      </p:pic>
      <p:sp>
        <p:nvSpPr>
          <p:cNvPr id="6" name="TextBox 5">
            <a:extLst>
              <a:ext uri="{FF2B5EF4-FFF2-40B4-BE49-F238E27FC236}">
                <a16:creationId xmlns:a16="http://schemas.microsoft.com/office/drawing/2014/main" id="{0EF1434B-3E07-2FE7-ECAA-BDD288069E8A}"/>
              </a:ext>
            </a:extLst>
          </p:cNvPr>
          <p:cNvSpPr txBox="1"/>
          <p:nvPr/>
        </p:nvSpPr>
        <p:spPr>
          <a:xfrm>
            <a:off x="841248" y="1525099"/>
            <a:ext cx="6024150" cy="589970"/>
          </a:xfrm>
          <a:prstGeom prst="rect">
            <a:avLst/>
          </a:prstGeom>
          <a:noFill/>
        </p:spPr>
        <p:txBody>
          <a:bodyPr wrap="square">
            <a:spAutoFit/>
          </a:bodyPr>
          <a:lstStyle/>
          <a:p>
            <a:pPr defTabSz="704088">
              <a:spcAft>
                <a:spcPts val="600"/>
              </a:spcAft>
            </a:pPr>
            <a:br>
              <a:rPr lang="en-US" sz="1386" kern="1200" dirty="0">
                <a:solidFill>
                  <a:schemeClr val="tx1"/>
                </a:solidFill>
                <a:latin typeface="+mn-lt"/>
                <a:ea typeface="+mn-ea"/>
                <a:cs typeface="+mn-cs"/>
              </a:rPr>
            </a:br>
            <a:r>
              <a:rPr lang="en-US" sz="1848" b="1" kern="1200" dirty="0">
                <a:solidFill>
                  <a:schemeClr val="tx1"/>
                </a:solidFill>
                <a:latin typeface="+mn-lt"/>
                <a:ea typeface="+mn-ea"/>
                <a:cs typeface="+mn-cs"/>
              </a:rPr>
              <a:t>2015 International Property Maintenance Code (IPMC</a:t>
            </a:r>
            <a:r>
              <a:rPr lang="en-US" sz="1540" kern="1200" dirty="0">
                <a:solidFill>
                  <a:schemeClr val="tx1"/>
                </a:solidFill>
                <a:latin typeface="+mn-lt"/>
                <a:ea typeface="+mn-ea"/>
                <a:cs typeface="+mn-cs"/>
              </a:rPr>
              <a:t>)</a:t>
            </a:r>
            <a:endParaRPr lang="en-US" dirty="0"/>
          </a:p>
        </p:txBody>
      </p:sp>
      <p:sp>
        <p:nvSpPr>
          <p:cNvPr id="10" name="TextBox 9">
            <a:extLst>
              <a:ext uri="{FF2B5EF4-FFF2-40B4-BE49-F238E27FC236}">
                <a16:creationId xmlns:a16="http://schemas.microsoft.com/office/drawing/2014/main" id="{2BAE1AAD-449A-72A4-AC9E-E60EF415FEC2}"/>
              </a:ext>
            </a:extLst>
          </p:cNvPr>
          <p:cNvSpPr txBox="1"/>
          <p:nvPr/>
        </p:nvSpPr>
        <p:spPr>
          <a:xfrm>
            <a:off x="1099478" y="2058419"/>
            <a:ext cx="5678148" cy="369332"/>
          </a:xfrm>
          <a:prstGeom prst="rect">
            <a:avLst/>
          </a:prstGeom>
          <a:noFill/>
        </p:spPr>
        <p:txBody>
          <a:bodyPr wrap="square">
            <a:spAutoFit/>
          </a:bodyPr>
          <a:lstStyle/>
          <a:p>
            <a:pPr defTabSz="704088">
              <a:spcAft>
                <a:spcPts val="600"/>
              </a:spcAft>
            </a:pPr>
            <a:r>
              <a:rPr lang="en-US" b="1" kern="1200" dirty="0">
                <a:solidFill>
                  <a:schemeClr val="tx1"/>
                </a:solidFill>
                <a:latin typeface="+mn-lt"/>
                <a:ea typeface="+mn-ea"/>
                <a:cs typeface="+mn-cs"/>
              </a:rPr>
              <a:t>Section 303 Swimming Pools, Spas and Hot Tubs</a:t>
            </a:r>
            <a:endParaRPr lang="en-US" b="1" dirty="0"/>
          </a:p>
        </p:txBody>
      </p:sp>
      <p:sp>
        <p:nvSpPr>
          <p:cNvPr id="12" name="TextBox 11">
            <a:extLst>
              <a:ext uri="{FF2B5EF4-FFF2-40B4-BE49-F238E27FC236}">
                <a16:creationId xmlns:a16="http://schemas.microsoft.com/office/drawing/2014/main" id="{45046DB3-3E76-45A6-A70C-FCD201FE7247}"/>
              </a:ext>
            </a:extLst>
          </p:cNvPr>
          <p:cNvSpPr txBox="1"/>
          <p:nvPr/>
        </p:nvSpPr>
        <p:spPr>
          <a:xfrm>
            <a:off x="865953" y="5941455"/>
            <a:ext cx="6162644" cy="723275"/>
          </a:xfrm>
          <a:prstGeom prst="rect">
            <a:avLst/>
          </a:prstGeom>
          <a:noFill/>
        </p:spPr>
        <p:txBody>
          <a:bodyPr wrap="square">
            <a:spAutoFit/>
          </a:bodyPr>
          <a:lstStyle/>
          <a:p>
            <a:pPr defTabSz="704088">
              <a:spcAft>
                <a:spcPts val="600"/>
              </a:spcAft>
            </a:pPr>
            <a:r>
              <a:rPr lang="en-US" b="1" kern="1200" dirty="0">
                <a:solidFill>
                  <a:schemeClr val="tx1"/>
                </a:solidFill>
                <a:latin typeface="+mn-lt"/>
                <a:ea typeface="+mn-ea"/>
                <a:cs typeface="+mn-cs"/>
              </a:rPr>
              <a:t>City Code of Ordinances – Sec 7.330 and Sec 7.340</a:t>
            </a:r>
          </a:p>
          <a:p>
            <a:pPr defTabSz="704088">
              <a:spcAft>
                <a:spcPts val="600"/>
              </a:spcAft>
            </a:pPr>
            <a:r>
              <a:rPr lang="en-US" u="sng" kern="1200" dirty="0">
                <a:solidFill>
                  <a:schemeClr val="tx1"/>
                </a:solidFill>
                <a:latin typeface="+mn-lt"/>
                <a:ea typeface="+mn-ea"/>
                <a:cs typeface="+mn-cs"/>
              </a:rPr>
              <a:t>Pools -10 ft setback, Hot tubs - 15 ft setback</a:t>
            </a:r>
            <a:endParaRPr lang="en-US" u="sng" dirty="0"/>
          </a:p>
        </p:txBody>
      </p:sp>
    </p:spTree>
    <p:extLst>
      <p:ext uri="{BB962C8B-B14F-4D97-AF65-F5344CB8AC3E}">
        <p14:creationId xmlns:p14="http://schemas.microsoft.com/office/powerpoint/2010/main" val="1243601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85E1BDC-A9B0-4A87-82E3-F3187F69A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BA34B9E-D82B-DCC5-EF43-3DEA4FDFE338}"/>
              </a:ext>
            </a:extLst>
          </p:cNvPr>
          <p:cNvSpPr>
            <a:spLocks noGrp="1"/>
          </p:cNvSpPr>
          <p:nvPr>
            <p:ph type="ctrTitle"/>
          </p:nvPr>
        </p:nvSpPr>
        <p:spPr>
          <a:xfrm>
            <a:off x="1051560" y="586822"/>
            <a:ext cx="3657600" cy="1645920"/>
          </a:xfrm>
        </p:spPr>
        <p:txBody>
          <a:bodyPr vert="horz" lIns="91440" tIns="45720" rIns="91440" bIns="45720" rtlCol="0" anchor="ctr">
            <a:normAutofit/>
          </a:bodyPr>
          <a:lstStyle/>
          <a:p>
            <a:pPr algn="l"/>
            <a:r>
              <a:rPr lang="en-US" sz="2700" b="1" dirty="0"/>
              <a:t>Swimming pools, Hot tubs and Spas </a:t>
            </a:r>
            <a:br>
              <a:rPr lang="en-US" sz="2700" b="1" dirty="0"/>
            </a:br>
            <a:br>
              <a:rPr lang="en-US" sz="2700" b="1" dirty="0"/>
            </a:br>
            <a:r>
              <a:rPr lang="en-US" sz="2700" b="1" dirty="0"/>
              <a:t>     Acceptable Fencing</a:t>
            </a:r>
          </a:p>
        </p:txBody>
      </p:sp>
      <p:sp>
        <p:nvSpPr>
          <p:cNvPr id="22" name="Rectangle 21">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3" name="Rectangle 22">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AF7D06F-6A03-B135-51D3-6D8F993CF7E6}"/>
              </a:ext>
            </a:extLst>
          </p:cNvPr>
          <p:cNvSpPr txBox="1"/>
          <p:nvPr/>
        </p:nvSpPr>
        <p:spPr>
          <a:xfrm>
            <a:off x="5250106" y="586822"/>
            <a:ext cx="6387478" cy="164592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dirty="0"/>
              <a:t>Metal or wood fence – Min. 48” tall from the ground, 54” minimum  to latch if located on the outside of gate or no minimum height if on the pool side of the fence</a:t>
            </a:r>
          </a:p>
          <a:p>
            <a:pPr indent="-228600">
              <a:lnSpc>
                <a:spcPct val="90000"/>
              </a:lnSpc>
              <a:spcAft>
                <a:spcPts val="600"/>
              </a:spcAft>
              <a:buFont typeface="Arial" panose="020B0604020202020204" pitchFamily="34" charset="0"/>
              <a:buChar char="•"/>
            </a:pPr>
            <a:r>
              <a:rPr lang="en-US" dirty="0"/>
              <a:t>Gates – must be self latching and self closing when released from 6”</a:t>
            </a:r>
          </a:p>
        </p:txBody>
      </p:sp>
      <p:pic>
        <p:nvPicPr>
          <p:cNvPr id="7" name="Picture 6">
            <a:extLst>
              <a:ext uri="{FF2B5EF4-FFF2-40B4-BE49-F238E27FC236}">
                <a16:creationId xmlns:a16="http://schemas.microsoft.com/office/drawing/2014/main" id="{7FD0BA13-0FC2-E3CB-4ADC-3611875D9914}"/>
              </a:ext>
            </a:extLst>
          </p:cNvPr>
          <p:cNvPicPr>
            <a:picLocks noChangeAspect="1"/>
          </p:cNvPicPr>
          <p:nvPr/>
        </p:nvPicPr>
        <p:blipFill>
          <a:blip r:embed="rId2"/>
          <a:stretch>
            <a:fillRect/>
          </a:stretch>
        </p:blipFill>
        <p:spPr>
          <a:xfrm>
            <a:off x="1006521" y="2729397"/>
            <a:ext cx="4584032" cy="3483864"/>
          </a:xfrm>
          <a:prstGeom prst="rect">
            <a:avLst/>
          </a:prstGeom>
        </p:spPr>
      </p:pic>
      <p:pic>
        <p:nvPicPr>
          <p:cNvPr id="5" name="Picture 4">
            <a:extLst>
              <a:ext uri="{FF2B5EF4-FFF2-40B4-BE49-F238E27FC236}">
                <a16:creationId xmlns:a16="http://schemas.microsoft.com/office/drawing/2014/main" id="{0BDBED1F-75FB-BBA2-C67E-4F4C7DEB6AD1}"/>
              </a:ext>
            </a:extLst>
          </p:cNvPr>
          <p:cNvPicPr>
            <a:picLocks noChangeAspect="1"/>
          </p:cNvPicPr>
          <p:nvPr/>
        </p:nvPicPr>
        <p:blipFill>
          <a:blip r:embed="rId3"/>
          <a:stretch>
            <a:fillRect/>
          </a:stretch>
        </p:blipFill>
        <p:spPr>
          <a:xfrm>
            <a:off x="6270079" y="2729397"/>
            <a:ext cx="5380485" cy="3483864"/>
          </a:xfrm>
          <a:prstGeom prst="rect">
            <a:avLst/>
          </a:prstGeom>
        </p:spPr>
      </p:pic>
    </p:spTree>
    <p:extLst>
      <p:ext uri="{BB962C8B-B14F-4D97-AF65-F5344CB8AC3E}">
        <p14:creationId xmlns:p14="http://schemas.microsoft.com/office/powerpoint/2010/main" val="2385417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A57513D-822C-4FE7-A978-1529AA801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5AE125-2F0E-8DE5-0183-B9458C8FA33B}"/>
              </a:ext>
            </a:extLst>
          </p:cNvPr>
          <p:cNvSpPr>
            <a:spLocks noGrp="1"/>
          </p:cNvSpPr>
          <p:nvPr>
            <p:ph type="title"/>
          </p:nvPr>
        </p:nvSpPr>
        <p:spPr>
          <a:xfrm>
            <a:off x="359173" y="1144769"/>
            <a:ext cx="3340962" cy="2896432"/>
          </a:xfrm>
        </p:spPr>
        <p:txBody>
          <a:bodyPr vert="horz" lIns="91440" tIns="45720" rIns="91440" bIns="45720" rtlCol="0" anchor="b">
            <a:normAutofit/>
          </a:bodyPr>
          <a:lstStyle/>
          <a:p>
            <a:r>
              <a:rPr lang="en-US" sz="4000" kern="1200" dirty="0">
                <a:solidFill>
                  <a:schemeClr val="tx1"/>
                </a:solidFill>
                <a:latin typeface="+mj-lt"/>
                <a:ea typeface="+mj-ea"/>
                <a:cs typeface="+mj-cs"/>
              </a:rPr>
              <a:t>Swimming Pools, Hot Tubs and Spas</a:t>
            </a:r>
          </a:p>
        </p:txBody>
      </p:sp>
      <p:sp>
        <p:nvSpPr>
          <p:cNvPr id="14" name="Rectangle 13">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824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6EB19E90-4BDA-F859-DAFC-E691BDB5294E}"/>
              </a:ext>
            </a:extLst>
          </p:cNvPr>
          <p:cNvPicPr>
            <a:picLocks noGrp="1" noChangeAspect="1"/>
          </p:cNvPicPr>
          <p:nvPr>
            <p:ph idx="1"/>
          </p:nvPr>
        </p:nvPicPr>
        <p:blipFill rotWithShape="1">
          <a:blip r:embed="rId2"/>
          <a:srcRect l="7787" r="14219" b="1"/>
          <a:stretch/>
        </p:blipFill>
        <p:spPr>
          <a:xfrm>
            <a:off x="4197088" y="-8"/>
            <a:ext cx="4301214" cy="4136066"/>
          </a:xfrm>
          <a:prstGeom prst="rect">
            <a:avLst/>
          </a:prstGeom>
        </p:spPr>
      </p:pic>
      <p:pic>
        <p:nvPicPr>
          <p:cNvPr id="6" name="Picture 5">
            <a:extLst>
              <a:ext uri="{FF2B5EF4-FFF2-40B4-BE49-F238E27FC236}">
                <a16:creationId xmlns:a16="http://schemas.microsoft.com/office/drawing/2014/main" id="{6DFF99C5-D302-A2E0-2198-9E5D4A1661BC}"/>
              </a:ext>
            </a:extLst>
          </p:cNvPr>
          <p:cNvPicPr>
            <a:picLocks noChangeAspect="1"/>
          </p:cNvPicPr>
          <p:nvPr/>
        </p:nvPicPr>
        <p:blipFill rotWithShape="1">
          <a:blip r:embed="rId3"/>
          <a:srcRect l="27214" r="15213" b="3"/>
          <a:stretch/>
        </p:blipFill>
        <p:spPr>
          <a:xfrm>
            <a:off x="8606609" y="8"/>
            <a:ext cx="3585399" cy="3207119"/>
          </a:xfrm>
          <a:prstGeom prst="rect">
            <a:avLst/>
          </a:prstGeom>
        </p:spPr>
      </p:pic>
      <p:sp>
        <p:nvSpPr>
          <p:cNvPr id="16" name="Rectangle 15">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172" y="4177748"/>
            <a:ext cx="332539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C692724-8475-E63D-3B27-0A8809793312}"/>
              </a:ext>
            </a:extLst>
          </p:cNvPr>
          <p:cNvPicPr>
            <a:picLocks noChangeAspect="1"/>
          </p:cNvPicPr>
          <p:nvPr/>
        </p:nvPicPr>
        <p:blipFill rotWithShape="1">
          <a:blip r:embed="rId4"/>
          <a:srcRect t="7769" b="10873"/>
          <a:stretch/>
        </p:blipFill>
        <p:spPr>
          <a:xfrm>
            <a:off x="4197088" y="4233471"/>
            <a:ext cx="4301214" cy="2624537"/>
          </a:xfrm>
          <a:prstGeom prst="rect">
            <a:avLst/>
          </a:prstGeom>
        </p:spPr>
      </p:pic>
      <p:pic>
        <p:nvPicPr>
          <p:cNvPr id="7" name="Picture 6">
            <a:extLst>
              <a:ext uri="{FF2B5EF4-FFF2-40B4-BE49-F238E27FC236}">
                <a16:creationId xmlns:a16="http://schemas.microsoft.com/office/drawing/2014/main" id="{14CC2D63-4D38-B788-BAF1-B7812B3A1144}"/>
              </a:ext>
            </a:extLst>
          </p:cNvPr>
          <p:cNvPicPr>
            <a:picLocks noChangeAspect="1"/>
          </p:cNvPicPr>
          <p:nvPr/>
        </p:nvPicPr>
        <p:blipFill rotWithShape="1">
          <a:blip r:embed="rId5"/>
          <a:srcRect l="22044" r="2161" b="-2"/>
          <a:stretch/>
        </p:blipFill>
        <p:spPr>
          <a:xfrm>
            <a:off x="8606609" y="3310128"/>
            <a:ext cx="3585399" cy="3547872"/>
          </a:xfrm>
          <a:prstGeom prst="rect">
            <a:avLst/>
          </a:prstGeom>
        </p:spPr>
      </p:pic>
    </p:spTree>
    <p:extLst>
      <p:ext uri="{BB962C8B-B14F-4D97-AF65-F5344CB8AC3E}">
        <p14:creationId xmlns:p14="http://schemas.microsoft.com/office/powerpoint/2010/main" val="2333569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50F5B9-399F-4FAD-AE6C-ED65F9A43A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C062E60F-5CD4-4268-8359-807663468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288350"/>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A87985-27EB-B457-F7BE-0A33275890A7}"/>
              </a:ext>
            </a:extLst>
          </p:cNvPr>
          <p:cNvSpPr>
            <a:spLocks noGrp="1"/>
          </p:cNvSpPr>
          <p:nvPr>
            <p:ph type="title"/>
          </p:nvPr>
        </p:nvSpPr>
        <p:spPr>
          <a:xfrm>
            <a:off x="841248" y="510047"/>
            <a:ext cx="3300984" cy="1645920"/>
          </a:xfrm>
        </p:spPr>
        <p:txBody>
          <a:bodyPr>
            <a:normAutofit/>
          </a:bodyPr>
          <a:lstStyle/>
          <a:p>
            <a:r>
              <a:rPr lang="en-US" sz="4000" dirty="0"/>
              <a:t>Hot Tubs and Spas</a:t>
            </a:r>
          </a:p>
        </p:txBody>
      </p:sp>
      <p:sp>
        <p:nvSpPr>
          <p:cNvPr id="15" name="Rectangle 14">
            <a:extLst>
              <a:ext uri="{FF2B5EF4-FFF2-40B4-BE49-F238E27FC236}">
                <a16:creationId xmlns:a16="http://schemas.microsoft.com/office/drawing/2014/main" id="{BB341EC3-1810-4D33-BA3F-E2D0AA0EC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980964"/>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10127CDE-2B99-47A8-BB3C-7D1751910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10864" y="1323863"/>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49D5690-CA5A-B6F8-BD94-83A6271CA6EB}"/>
              </a:ext>
            </a:extLst>
          </p:cNvPr>
          <p:cNvSpPr>
            <a:spLocks noGrp="1"/>
          </p:cNvSpPr>
          <p:nvPr>
            <p:ph idx="1"/>
          </p:nvPr>
        </p:nvSpPr>
        <p:spPr>
          <a:xfrm>
            <a:off x="4581144" y="510047"/>
            <a:ext cx="6858000" cy="1645920"/>
          </a:xfrm>
        </p:spPr>
        <p:txBody>
          <a:bodyPr anchor="ctr">
            <a:normAutofit/>
          </a:bodyPr>
          <a:lstStyle/>
          <a:p>
            <a:pPr marL="0" indent="0">
              <a:buNone/>
            </a:pPr>
            <a:r>
              <a:rPr lang="en-US" sz="2400" b="1" dirty="0"/>
              <a:t>Exception: </a:t>
            </a:r>
            <a:r>
              <a:rPr lang="en-US" sz="2400" dirty="0"/>
              <a:t>Spas or hot tubs with a safety cover that complies with </a:t>
            </a:r>
            <a:r>
              <a:rPr lang="en-US" sz="2400" u="sng" dirty="0"/>
              <a:t>ASTM F1346 </a:t>
            </a:r>
            <a:r>
              <a:rPr lang="en-US" sz="2400" dirty="0"/>
              <a:t>shall be exempt from the provisions of this section.</a:t>
            </a:r>
          </a:p>
          <a:p>
            <a:endParaRPr lang="en-US" sz="1800" dirty="0"/>
          </a:p>
        </p:txBody>
      </p:sp>
      <p:pic>
        <p:nvPicPr>
          <p:cNvPr id="5" name="Picture 4">
            <a:extLst>
              <a:ext uri="{FF2B5EF4-FFF2-40B4-BE49-F238E27FC236}">
                <a16:creationId xmlns:a16="http://schemas.microsoft.com/office/drawing/2014/main" id="{D0BA306A-435B-E647-836A-342C7AB18467}"/>
              </a:ext>
            </a:extLst>
          </p:cNvPr>
          <p:cNvPicPr>
            <a:picLocks noChangeAspect="1"/>
          </p:cNvPicPr>
          <p:nvPr/>
        </p:nvPicPr>
        <p:blipFill>
          <a:blip r:embed="rId2"/>
          <a:stretch>
            <a:fillRect/>
          </a:stretch>
        </p:blipFill>
        <p:spPr>
          <a:xfrm>
            <a:off x="557784" y="2622692"/>
            <a:ext cx="3584448" cy="3606851"/>
          </a:xfrm>
          <a:prstGeom prst="rect">
            <a:avLst/>
          </a:prstGeom>
        </p:spPr>
      </p:pic>
      <p:pic>
        <p:nvPicPr>
          <p:cNvPr id="4" name="Picture 3">
            <a:extLst>
              <a:ext uri="{FF2B5EF4-FFF2-40B4-BE49-F238E27FC236}">
                <a16:creationId xmlns:a16="http://schemas.microsoft.com/office/drawing/2014/main" id="{C9BA18AD-B1D5-2B9E-5C1B-BBDA61441DE3}"/>
              </a:ext>
            </a:extLst>
          </p:cNvPr>
          <p:cNvPicPr>
            <a:picLocks noChangeAspect="1"/>
          </p:cNvPicPr>
          <p:nvPr/>
        </p:nvPicPr>
        <p:blipFill>
          <a:blip r:embed="rId3"/>
          <a:stretch>
            <a:fillRect/>
          </a:stretch>
        </p:blipFill>
        <p:spPr>
          <a:xfrm>
            <a:off x="4347599" y="2651182"/>
            <a:ext cx="3584448" cy="3549871"/>
          </a:xfrm>
          <a:prstGeom prst="rect">
            <a:avLst/>
          </a:prstGeom>
        </p:spPr>
      </p:pic>
      <p:pic>
        <p:nvPicPr>
          <p:cNvPr id="6" name="Picture 5">
            <a:extLst>
              <a:ext uri="{FF2B5EF4-FFF2-40B4-BE49-F238E27FC236}">
                <a16:creationId xmlns:a16="http://schemas.microsoft.com/office/drawing/2014/main" id="{0C9DDF0B-5F57-FB59-FD0C-99E283481B1A}"/>
              </a:ext>
            </a:extLst>
          </p:cNvPr>
          <p:cNvPicPr>
            <a:picLocks noChangeAspect="1"/>
          </p:cNvPicPr>
          <p:nvPr/>
        </p:nvPicPr>
        <p:blipFill>
          <a:blip r:embed="rId4"/>
          <a:stretch>
            <a:fillRect/>
          </a:stretch>
        </p:blipFill>
        <p:spPr>
          <a:xfrm>
            <a:off x="8137415" y="2773042"/>
            <a:ext cx="3584448" cy="3306152"/>
          </a:xfrm>
          <a:prstGeom prst="rect">
            <a:avLst/>
          </a:prstGeom>
        </p:spPr>
      </p:pic>
    </p:spTree>
    <p:extLst>
      <p:ext uri="{BB962C8B-B14F-4D97-AF65-F5344CB8AC3E}">
        <p14:creationId xmlns:p14="http://schemas.microsoft.com/office/powerpoint/2010/main" val="455117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2AE215B-A924-1509-B660-29F969BBB4AF}"/>
              </a:ext>
            </a:extLst>
          </p:cNvPr>
          <p:cNvSpPr txBox="1"/>
          <p:nvPr/>
        </p:nvSpPr>
        <p:spPr>
          <a:xfrm>
            <a:off x="630935" y="2807208"/>
            <a:ext cx="3851549" cy="3500240"/>
          </a:xfrm>
          <a:prstGeom prst="rect">
            <a:avLst/>
          </a:prstGeom>
        </p:spPr>
        <p:txBody>
          <a:bodyPr vert="horz" lIns="91440" tIns="45720" rIns="91440" bIns="45720" rtlCol="0" anchor="t">
            <a:normAutofit fontScale="92500" lnSpcReduction="20000"/>
          </a:bodyPr>
          <a:lstStyle/>
          <a:p>
            <a:pPr>
              <a:lnSpc>
                <a:spcPct val="90000"/>
              </a:lnSpc>
              <a:spcAft>
                <a:spcPts val="600"/>
              </a:spcAft>
            </a:pPr>
            <a:endParaRPr lang="en-US" dirty="0"/>
          </a:p>
          <a:p>
            <a:pPr>
              <a:lnSpc>
                <a:spcPct val="90000"/>
              </a:lnSpc>
              <a:spcAft>
                <a:spcPts val="600"/>
              </a:spcAft>
            </a:pPr>
            <a:r>
              <a:rPr lang="en-US" sz="2000" b="1" dirty="0"/>
              <a:t>Locking Mechanism:</a:t>
            </a:r>
          </a:p>
          <a:p>
            <a:pPr marL="285750" indent="-228600">
              <a:lnSpc>
                <a:spcPct val="90000"/>
              </a:lnSpc>
              <a:spcAft>
                <a:spcPts val="600"/>
              </a:spcAft>
              <a:buFont typeface="Arial" panose="020B0604020202020204" pitchFamily="34" charset="0"/>
              <a:buChar char="•"/>
            </a:pPr>
            <a:r>
              <a:rPr lang="en-US" sz="2000" dirty="0"/>
              <a:t>The cover should have a lockable mechanism to prevent unauthorized access. This is crucial to prevent young children from accidentally gaining access to the hot tub.</a:t>
            </a:r>
          </a:p>
          <a:p>
            <a:pPr marL="285750" indent="-228600">
              <a:lnSpc>
                <a:spcPct val="90000"/>
              </a:lnSpc>
              <a:spcAft>
                <a:spcPts val="600"/>
              </a:spcAft>
              <a:buFont typeface="Arial" panose="020B0604020202020204" pitchFamily="34" charset="0"/>
              <a:buChar char="•"/>
            </a:pPr>
            <a:r>
              <a:rPr lang="en-US" sz="2000" dirty="0"/>
              <a:t>The locking mechanism should be designed so that it is not easily operated by children, typically requiring a key, combination, or other secure methods of opening.</a:t>
            </a:r>
          </a:p>
        </p:txBody>
      </p:sp>
      <p:sp>
        <p:nvSpPr>
          <p:cNvPr id="5" name="TextBox 4">
            <a:extLst>
              <a:ext uri="{FF2B5EF4-FFF2-40B4-BE49-F238E27FC236}">
                <a16:creationId xmlns:a16="http://schemas.microsoft.com/office/drawing/2014/main" id="{07BCA37A-E3D1-8E15-3813-35C479E07FCB}"/>
              </a:ext>
            </a:extLst>
          </p:cNvPr>
          <p:cNvSpPr txBox="1"/>
          <p:nvPr/>
        </p:nvSpPr>
        <p:spPr>
          <a:xfrm>
            <a:off x="4654296" y="3318794"/>
            <a:ext cx="7301143" cy="3370153"/>
          </a:xfrm>
          <a:prstGeom prst="rect">
            <a:avLst/>
          </a:prstGeom>
          <a:noFill/>
        </p:spPr>
        <p:txBody>
          <a:bodyPr wrap="square">
            <a:spAutoFit/>
          </a:bodyPr>
          <a:lstStyle/>
          <a:p>
            <a:pPr defTabSz="603504">
              <a:spcAft>
                <a:spcPts val="600"/>
              </a:spcAft>
            </a:pPr>
            <a:r>
              <a:rPr lang="en-US" sz="2000" b="1" kern="1200" dirty="0">
                <a:solidFill>
                  <a:schemeClr val="tx1"/>
                </a:solidFill>
                <a:latin typeface="+mn-lt"/>
                <a:ea typeface="+mn-ea"/>
                <a:cs typeface="+mn-cs"/>
              </a:rPr>
              <a:t>Example of Acceptable Latching System:</a:t>
            </a:r>
          </a:p>
          <a:p>
            <a:pPr defTabSz="603504">
              <a:spcAft>
                <a:spcPts val="600"/>
              </a:spcAft>
            </a:pPr>
            <a:endParaRPr lang="en-US" sz="800" kern="1200" dirty="0">
              <a:solidFill>
                <a:schemeClr val="tx1"/>
              </a:solidFill>
              <a:latin typeface="+mn-lt"/>
              <a:ea typeface="+mn-ea"/>
              <a:cs typeface="+mn-cs"/>
            </a:endParaRPr>
          </a:p>
          <a:p>
            <a:pPr defTabSz="603504">
              <a:spcAft>
                <a:spcPts val="600"/>
              </a:spcAft>
            </a:pPr>
            <a:r>
              <a:rPr lang="en-US" sz="2000" b="1" kern="1200" dirty="0">
                <a:solidFill>
                  <a:schemeClr val="tx1"/>
                </a:solidFill>
                <a:latin typeface="+mn-lt"/>
                <a:ea typeface="+mn-ea"/>
                <a:cs typeface="+mn-cs"/>
              </a:rPr>
              <a:t>Locking Straps or Clips:</a:t>
            </a:r>
          </a:p>
          <a:p>
            <a:pPr marL="188595" indent="-188595" defTabSz="603504">
              <a:spcAft>
                <a:spcPts val="600"/>
              </a:spcAft>
              <a:buFont typeface="Arial" panose="020B0604020202020204" pitchFamily="34" charset="0"/>
              <a:buChar char="•"/>
            </a:pPr>
            <a:r>
              <a:rPr lang="en-US" sz="2000" kern="1200" dirty="0">
                <a:solidFill>
                  <a:schemeClr val="tx1"/>
                </a:solidFill>
                <a:latin typeface="+mn-lt"/>
                <a:ea typeface="+mn-ea"/>
                <a:cs typeface="+mn-cs"/>
              </a:rPr>
              <a:t> These should be robust and require a key or combination to unlock. The straps should securely hold the cover in place, preventing it from being easily removed.</a:t>
            </a:r>
          </a:p>
          <a:p>
            <a:pPr defTabSz="603504">
              <a:spcAft>
                <a:spcPts val="600"/>
              </a:spcAft>
            </a:pPr>
            <a:r>
              <a:rPr lang="en-US" sz="2000" b="1" kern="1200" dirty="0">
                <a:solidFill>
                  <a:schemeClr val="tx1"/>
                </a:solidFill>
                <a:latin typeface="+mn-lt"/>
                <a:ea typeface="+mn-ea"/>
                <a:cs typeface="+mn-cs"/>
              </a:rPr>
              <a:t>Mechanical Locks:</a:t>
            </a:r>
          </a:p>
          <a:p>
            <a:pPr marL="188595" indent="-188595" defTabSz="603504">
              <a:spcAft>
                <a:spcPts val="600"/>
              </a:spcAft>
              <a:buFont typeface="Arial" panose="020B0604020202020204" pitchFamily="34" charset="0"/>
              <a:buChar char="•"/>
            </a:pPr>
            <a:r>
              <a:rPr lang="en-US" sz="2000" kern="1200" dirty="0">
                <a:solidFill>
                  <a:schemeClr val="tx1"/>
                </a:solidFill>
                <a:latin typeface="+mn-lt"/>
                <a:ea typeface="+mn-ea"/>
                <a:cs typeface="+mn-cs"/>
              </a:rPr>
              <a:t> Integrated locks within the cover, which may include combination locks or keyed locks, ensuring the cover cannot be removed without the proper unlocking method.</a:t>
            </a:r>
            <a:endParaRPr lang="en-US" sz="2000" dirty="0"/>
          </a:p>
        </p:txBody>
      </p:sp>
      <p:pic>
        <p:nvPicPr>
          <p:cNvPr id="6" name="Picture 5" descr="A wooden square object with a brown cover&#10;&#10;Description automatically generated">
            <a:extLst>
              <a:ext uri="{FF2B5EF4-FFF2-40B4-BE49-F238E27FC236}">
                <a16:creationId xmlns:a16="http://schemas.microsoft.com/office/drawing/2014/main" id="{33730322-FFB0-B826-68BF-0ACAFB4AD07A}"/>
              </a:ext>
            </a:extLst>
          </p:cNvPr>
          <p:cNvPicPr>
            <a:picLocks noChangeAspect="1"/>
          </p:cNvPicPr>
          <p:nvPr/>
        </p:nvPicPr>
        <p:blipFill>
          <a:blip r:embed="rId2"/>
          <a:stretch>
            <a:fillRect/>
          </a:stretch>
        </p:blipFill>
        <p:spPr>
          <a:xfrm>
            <a:off x="9391807" y="2127381"/>
            <a:ext cx="2166209" cy="1645456"/>
          </a:xfrm>
          <a:prstGeom prst="rect">
            <a:avLst/>
          </a:prstGeom>
        </p:spPr>
      </p:pic>
      <p:pic>
        <p:nvPicPr>
          <p:cNvPr id="7" name="Picture 6" descr="A group of black plastic buckles&#10;&#10;Description automatically generated">
            <a:extLst>
              <a:ext uri="{FF2B5EF4-FFF2-40B4-BE49-F238E27FC236}">
                <a16:creationId xmlns:a16="http://schemas.microsoft.com/office/drawing/2014/main" id="{6495E21C-3B61-9D62-B811-A962547C444D}"/>
              </a:ext>
            </a:extLst>
          </p:cNvPr>
          <p:cNvPicPr>
            <a:picLocks noChangeAspect="1"/>
          </p:cNvPicPr>
          <p:nvPr/>
        </p:nvPicPr>
        <p:blipFill>
          <a:blip r:embed="rId3"/>
          <a:stretch>
            <a:fillRect/>
          </a:stretch>
        </p:blipFill>
        <p:spPr>
          <a:xfrm>
            <a:off x="7075454" y="2072847"/>
            <a:ext cx="1964472" cy="1245947"/>
          </a:xfrm>
          <a:prstGeom prst="rect">
            <a:avLst/>
          </a:prstGeom>
        </p:spPr>
      </p:pic>
      <p:pic>
        <p:nvPicPr>
          <p:cNvPr id="9" name="Picture 8" descr="A close-up of a hand holding a lock&#10;&#10;Description automatically generated">
            <a:extLst>
              <a:ext uri="{FF2B5EF4-FFF2-40B4-BE49-F238E27FC236}">
                <a16:creationId xmlns:a16="http://schemas.microsoft.com/office/drawing/2014/main" id="{42669860-C188-160C-CFBB-C87FF144E8D5}"/>
              </a:ext>
            </a:extLst>
          </p:cNvPr>
          <p:cNvPicPr>
            <a:picLocks noChangeAspect="1"/>
          </p:cNvPicPr>
          <p:nvPr/>
        </p:nvPicPr>
        <p:blipFill>
          <a:blip r:embed="rId4"/>
          <a:stretch>
            <a:fillRect/>
          </a:stretch>
        </p:blipFill>
        <p:spPr>
          <a:xfrm>
            <a:off x="4834366" y="2143786"/>
            <a:ext cx="1702643" cy="1146085"/>
          </a:xfrm>
          <a:prstGeom prst="rect">
            <a:avLst/>
          </a:prstGeom>
        </p:spPr>
      </p:pic>
      <p:sp>
        <p:nvSpPr>
          <p:cNvPr id="4" name="TextBox 3">
            <a:extLst>
              <a:ext uri="{FF2B5EF4-FFF2-40B4-BE49-F238E27FC236}">
                <a16:creationId xmlns:a16="http://schemas.microsoft.com/office/drawing/2014/main" id="{D10114C2-B635-BF99-6CB4-EF71F31074A9}"/>
              </a:ext>
            </a:extLst>
          </p:cNvPr>
          <p:cNvSpPr txBox="1"/>
          <p:nvPr/>
        </p:nvSpPr>
        <p:spPr>
          <a:xfrm>
            <a:off x="849805" y="1585387"/>
            <a:ext cx="2514368" cy="981615"/>
          </a:xfrm>
          <a:prstGeom prst="rect">
            <a:avLst/>
          </a:prstGeom>
          <a:noFill/>
        </p:spPr>
        <p:txBody>
          <a:bodyPr wrap="square">
            <a:spAutoFit/>
          </a:bodyPr>
          <a:lstStyle/>
          <a:p>
            <a:pPr>
              <a:lnSpc>
                <a:spcPct val="90000"/>
              </a:lnSpc>
              <a:spcAft>
                <a:spcPts val="600"/>
              </a:spcAft>
            </a:pPr>
            <a:r>
              <a:rPr lang="en-US" sz="3200" b="1" dirty="0"/>
              <a:t>Hot Tubs and Spas</a:t>
            </a:r>
          </a:p>
        </p:txBody>
      </p:sp>
    </p:spTree>
    <p:extLst>
      <p:ext uri="{BB962C8B-B14F-4D97-AF65-F5344CB8AC3E}">
        <p14:creationId xmlns:p14="http://schemas.microsoft.com/office/powerpoint/2010/main" val="4054245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9358544-DBF9-1155-9929-F9F13C05DC31}"/>
              </a:ext>
            </a:extLst>
          </p:cNvPr>
          <p:cNvSpPr txBox="1"/>
          <p:nvPr/>
        </p:nvSpPr>
        <p:spPr>
          <a:xfrm>
            <a:off x="841248" y="334644"/>
            <a:ext cx="10509504" cy="107691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dirty="0">
                <a:solidFill>
                  <a:schemeClr val="tx1"/>
                </a:solidFill>
                <a:latin typeface="+mj-lt"/>
                <a:ea typeface="+mj-ea"/>
                <a:cs typeface="+mj-cs"/>
              </a:rPr>
              <a:t>Hot Tubs and Spas</a:t>
            </a:r>
          </a:p>
        </p:txBody>
      </p:sp>
      <p:sp>
        <p:nvSpPr>
          <p:cNvPr id="16" name="Rectangle 15">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D48B2A7-2D68-EA0A-F30E-1495E7AD0F83}"/>
              </a:ext>
            </a:extLst>
          </p:cNvPr>
          <p:cNvPicPr>
            <a:picLocks noChangeAspect="1"/>
          </p:cNvPicPr>
          <p:nvPr/>
        </p:nvPicPr>
        <p:blipFill>
          <a:blip r:embed="rId2"/>
          <a:stretch>
            <a:fillRect/>
          </a:stretch>
        </p:blipFill>
        <p:spPr>
          <a:xfrm>
            <a:off x="1277454" y="1737360"/>
            <a:ext cx="3343892" cy="2248822"/>
          </a:xfrm>
          <a:prstGeom prst="rect">
            <a:avLst/>
          </a:prstGeom>
        </p:spPr>
      </p:pic>
      <p:pic>
        <p:nvPicPr>
          <p:cNvPr id="3" name="Picture 2">
            <a:extLst>
              <a:ext uri="{FF2B5EF4-FFF2-40B4-BE49-F238E27FC236}">
                <a16:creationId xmlns:a16="http://schemas.microsoft.com/office/drawing/2014/main" id="{751FEEBF-9C09-4356-CE0C-723D16E5279F}"/>
              </a:ext>
            </a:extLst>
          </p:cNvPr>
          <p:cNvPicPr>
            <a:picLocks noChangeAspect="1"/>
          </p:cNvPicPr>
          <p:nvPr/>
        </p:nvPicPr>
        <p:blipFill>
          <a:blip r:embed="rId3"/>
          <a:stretch>
            <a:fillRect/>
          </a:stretch>
        </p:blipFill>
        <p:spPr>
          <a:xfrm>
            <a:off x="7411693" y="2000978"/>
            <a:ext cx="3185958" cy="2390830"/>
          </a:xfrm>
          <a:prstGeom prst="rect">
            <a:avLst/>
          </a:prstGeom>
        </p:spPr>
      </p:pic>
      <p:pic>
        <p:nvPicPr>
          <p:cNvPr id="4" name="Picture 3">
            <a:extLst>
              <a:ext uri="{FF2B5EF4-FFF2-40B4-BE49-F238E27FC236}">
                <a16:creationId xmlns:a16="http://schemas.microsoft.com/office/drawing/2014/main" id="{6DE67EAD-81B1-74AB-49C9-C8333F47764D}"/>
              </a:ext>
            </a:extLst>
          </p:cNvPr>
          <p:cNvPicPr>
            <a:picLocks noChangeAspect="1"/>
          </p:cNvPicPr>
          <p:nvPr/>
        </p:nvPicPr>
        <p:blipFill>
          <a:blip r:embed="rId4"/>
          <a:stretch>
            <a:fillRect/>
          </a:stretch>
        </p:blipFill>
        <p:spPr>
          <a:xfrm>
            <a:off x="1847506" y="4494384"/>
            <a:ext cx="2502542" cy="1661869"/>
          </a:xfrm>
          <a:prstGeom prst="rect">
            <a:avLst/>
          </a:prstGeom>
        </p:spPr>
      </p:pic>
      <p:pic>
        <p:nvPicPr>
          <p:cNvPr id="5" name="Picture 4">
            <a:extLst>
              <a:ext uri="{FF2B5EF4-FFF2-40B4-BE49-F238E27FC236}">
                <a16:creationId xmlns:a16="http://schemas.microsoft.com/office/drawing/2014/main" id="{D02FB13B-71FA-338A-9BF2-0E83E7592222}"/>
              </a:ext>
            </a:extLst>
          </p:cNvPr>
          <p:cNvPicPr>
            <a:picLocks noChangeAspect="1"/>
          </p:cNvPicPr>
          <p:nvPr/>
        </p:nvPicPr>
        <p:blipFill>
          <a:blip r:embed="rId5"/>
          <a:stretch>
            <a:fillRect/>
          </a:stretch>
        </p:blipFill>
        <p:spPr>
          <a:xfrm>
            <a:off x="4867833" y="3360486"/>
            <a:ext cx="2146302" cy="1600632"/>
          </a:xfrm>
          <a:prstGeom prst="rect">
            <a:avLst/>
          </a:prstGeom>
        </p:spPr>
      </p:pic>
      <p:sp>
        <p:nvSpPr>
          <p:cNvPr id="7" name="TextBox 6">
            <a:extLst>
              <a:ext uri="{FF2B5EF4-FFF2-40B4-BE49-F238E27FC236}">
                <a16:creationId xmlns:a16="http://schemas.microsoft.com/office/drawing/2014/main" id="{F3469903-2BE0-234E-291A-67055956AD28}"/>
              </a:ext>
            </a:extLst>
          </p:cNvPr>
          <p:cNvSpPr txBox="1"/>
          <p:nvPr/>
        </p:nvSpPr>
        <p:spPr>
          <a:xfrm>
            <a:off x="5020349" y="5037573"/>
            <a:ext cx="5885052" cy="1472839"/>
          </a:xfrm>
          <a:prstGeom prst="rect">
            <a:avLst/>
          </a:prstGeom>
          <a:noFill/>
        </p:spPr>
        <p:txBody>
          <a:bodyPr wrap="square">
            <a:spAutoFit/>
          </a:bodyPr>
          <a:lstStyle/>
          <a:p>
            <a:pPr defTabSz="758952">
              <a:spcAft>
                <a:spcPts val="600"/>
              </a:spcAft>
            </a:pPr>
            <a:r>
              <a:rPr lang="en-US" sz="1494" b="1" kern="1200">
                <a:solidFill>
                  <a:schemeClr val="tx1"/>
                </a:solidFill>
                <a:latin typeface="+mn-lt"/>
                <a:ea typeface="+mn-ea"/>
                <a:cs typeface="+mn-cs"/>
              </a:rPr>
              <a:t>Maintenance and Inspection:</a:t>
            </a:r>
          </a:p>
          <a:p>
            <a:pPr defTabSz="758952">
              <a:spcAft>
                <a:spcPts val="600"/>
              </a:spcAft>
            </a:pPr>
            <a:endParaRPr lang="en-US" sz="1494" kern="1200">
              <a:solidFill>
                <a:schemeClr val="tx1"/>
              </a:solidFill>
              <a:latin typeface="+mn-lt"/>
              <a:ea typeface="+mn-ea"/>
              <a:cs typeface="+mn-cs"/>
            </a:endParaRPr>
          </a:p>
          <a:p>
            <a:pPr defTabSz="758952">
              <a:spcAft>
                <a:spcPts val="600"/>
              </a:spcAft>
            </a:pPr>
            <a:r>
              <a:rPr lang="en-US" sz="1494" kern="1200">
                <a:solidFill>
                  <a:schemeClr val="tx1"/>
                </a:solidFill>
                <a:latin typeface="+mn-lt"/>
                <a:ea typeface="+mn-ea"/>
                <a:cs typeface="+mn-cs"/>
              </a:rPr>
              <a:t>- Regularly inspect the cover and locking mechanism to ensure they are in good working order.</a:t>
            </a:r>
          </a:p>
          <a:p>
            <a:pPr defTabSz="758952">
              <a:spcAft>
                <a:spcPts val="600"/>
              </a:spcAft>
            </a:pPr>
            <a:r>
              <a:rPr lang="en-US" sz="1494" kern="1200">
                <a:solidFill>
                  <a:schemeClr val="tx1"/>
                </a:solidFill>
                <a:latin typeface="+mn-lt"/>
                <a:ea typeface="+mn-ea"/>
                <a:cs typeface="+mn-cs"/>
              </a:rPr>
              <a:t>- Replace any damaged or worn parts immediately to maintain safety.</a:t>
            </a:r>
            <a:endParaRPr lang="en-US"/>
          </a:p>
        </p:txBody>
      </p:sp>
      <p:sp>
        <p:nvSpPr>
          <p:cNvPr id="9" name="TextBox 8">
            <a:extLst>
              <a:ext uri="{FF2B5EF4-FFF2-40B4-BE49-F238E27FC236}">
                <a16:creationId xmlns:a16="http://schemas.microsoft.com/office/drawing/2014/main" id="{9D690285-857A-E420-9044-37AF7A1D1F55}"/>
              </a:ext>
            </a:extLst>
          </p:cNvPr>
          <p:cNvSpPr txBox="1"/>
          <p:nvPr/>
        </p:nvSpPr>
        <p:spPr>
          <a:xfrm>
            <a:off x="5208373" y="2381399"/>
            <a:ext cx="1728986" cy="449995"/>
          </a:xfrm>
          <a:prstGeom prst="rect">
            <a:avLst/>
          </a:prstGeom>
          <a:noFill/>
        </p:spPr>
        <p:txBody>
          <a:bodyPr wrap="square">
            <a:spAutoFit/>
          </a:bodyPr>
          <a:lstStyle/>
          <a:p>
            <a:pPr defTabSz="758952">
              <a:spcAft>
                <a:spcPts val="600"/>
              </a:spcAft>
            </a:pPr>
            <a:r>
              <a:rPr lang="en-US" sz="2324" b="1" kern="1200">
                <a:solidFill>
                  <a:schemeClr val="tx1"/>
                </a:solidFill>
                <a:latin typeface="+mn-lt"/>
                <a:ea typeface="+mn-ea"/>
                <a:cs typeface="+mn-cs"/>
              </a:rPr>
              <a:t>Acceptable</a:t>
            </a:r>
            <a:endParaRPr lang="en-US" sz="2800" b="1"/>
          </a:p>
        </p:txBody>
      </p:sp>
    </p:spTree>
    <p:extLst>
      <p:ext uri="{BB962C8B-B14F-4D97-AF65-F5344CB8AC3E}">
        <p14:creationId xmlns:p14="http://schemas.microsoft.com/office/powerpoint/2010/main" val="32377000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1160</TotalTime>
  <Words>1454</Words>
  <Application>Microsoft Office PowerPoint</Application>
  <PresentationFormat>Widescreen</PresentationFormat>
  <Paragraphs>146</Paragraphs>
  <Slides>28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Aptos</vt:lpstr>
      <vt:lpstr>Aptos Display</vt:lpstr>
      <vt:lpstr>Arial</vt:lpstr>
      <vt:lpstr>Calibri</vt:lpstr>
      <vt:lpstr>Office Theme</vt:lpstr>
      <vt:lpstr>Short-Term Rental Inspections</vt:lpstr>
      <vt:lpstr>Resources and Tips</vt:lpstr>
      <vt:lpstr>Address Numbers</vt:lpstr>
      <vt:lpstr>Swimming Pools and Hot Tubs </vt:lpstr>
      <vt:lpstr>Swimming pools, Hot tubs and Spas        Acceptable Fencing</vt:lpstr>
      <vt:lpstr>Swimming Pools, Hot Tubs and Spas</vt:lpstr>
      <vt:lpstr>Hot Tubs and Spas</vt:lpstr>
      <vt:lpstr>PowerPoint Presentation</vt:lpstr>
      <vt:lpstr>PowerPoint Presentation</vt:lpstr>
      <vt:lpstr>PowerPoint Presentation</vt:lpstr>
      <vt:lpstr>Outdoor Fire Regulations</vt:lpstr>
      <vt:lpstr>Outdoor Fire Regulations</vt:lpstr>
      <vt:lpstr>Outdoor Fire Regulations</vt:lpstr>
      <vt:lpstr>External Lighting – Relevant Definitions</vt:lpstr>
      <vt:lpstr>External Lighting</vt:lpstr>
      <vt:lpstr>PowerPoint Presentation</vt:lpstr>
      <vt:lpstr>External Lighting</vt:lpstr>
      <vt:lpstr>External Lighting</vt:lpstr>
      <vt:lpstr>Life Safety</vt:lpstr>
      <vt:lpstr>Life Safety</vt:lpstr>
      <vt:lpstr>Life Safety</vt:lpstr>
      <vt:lpstr>Emergency Egress</vt:lpstr>
      <vt:lpstr>Signs</vt:lpstr>
      <vt:lpstr>Host Rules</vt:lpstr>
      <vt:lpstr>Host Rules</vt:lpstr>
      <vt:lpstr>Host Rules</vt:lpstr>
      <vt:lpstr>Evacuation Procedures/Plan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 Inspections</dc:title>
  <dc:creator>Ted Boyer</dc:creator>
  <cp:lastModifiedBy>Braxton Roemer</cp:lastModifiedBy>
  <cp:revision>32</cp:revision>
  <cp:lastPrinted>2024-05-17T20:43:10Z</cp:lastPrinted>
  <dcterms:created xsi:type="dcterms:W3CDTF">2024-05-17T20:28:49Z</dcterms:created>
  <dcterms:modified xsi:type="dcterms:W3CDTF">2024-06-18T15:46:04Z</dcterms:modified>
</cp:coreProperties>
</file>