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60" r:id="rId5"/>
    <p:sldId id="275" r:id="rId6"/>
    <p:sldId id="282" r:id="rId7"/>
    <p:sldId id="272" r:id="rId8"/>
    <p:sldId id="297" r:id="rId9"/>
    <p:sldId id="298" r:id="rId10"/>
    <p:sldId id="290" r:id="rId11"/>
    <p:sldId id="289" r:id="rId12"/>
    <p:sldId id="295" r:id="rId13"/>
    <p:sldId id="291" r:id="rId14"/>
    <p:sldId id="292" r:id="rId15"/>
    <p:sldId id="296" r:id="rId16"/>
    <p:sldId id="287" r:id="rId17"/>
    <p:sldId id="293" r:id="rId18"/>
    <p:sldId id="294" r:id="rId19"/>
    <p:sldId id="29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56979-E6FE-4EB9-9963-CDC3A483A846}" v="26" dt="2024-02-15T22:05:28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774C-70F7-4ED4-813C-739E51CF8487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A772-5D94-4F12-8B86-44D4FB263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E34D-57B0-41D5-A7AF-DF10D1068115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327-77F4-4A2B-9238-101C8E3404E4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327A-3B7B-4F18-AD00-4892CF91FF9D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8241-E647-4007-AB01-BB30869910EB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5554-C941-4C3B-A197-75ED448862A0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44A0-C3F8-4023-9352-7CF7C034B2C8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C5B-471F-47EA-B884-FE923235A560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C408-3247-4796-93FF-B91D6887AEC0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282-CC74-49F4-B876-75084EFB56F1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AF9-2583-4989-8D87-13F548ED6E0C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3CFB-BB1B-4B2A-ADF6-B1A4609854C4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EAA8-1A97-412E-935C-2E918F139579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0DF1-CA1F-4E36-8C65-C52A9896A8FB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73FD-197A-4AD6-8D60-38B6A76F0734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3949-07FA-4C7A-A990-D6D1043EED71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DE8-6D13-4218-A974-D45AA7B6E4FF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B7D7-4BDA-4ABC-B31D-66201C69A314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F0A0B-291C-4112-A023-023C51AB2E85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>
            <a:normAutofit/>
          </a:bodyPr>
          <a:lstStyle/>
          <a:p>
            <a:pPr algn="l"/>
            <a:r>
              <a:rPr lang="en-US" sz="6200" dirty="0"/>
              <a:t>Fredericksburg Police Department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BDE4E-FFA3-44D5-BA0B-7575E221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190" y="4210098"/>
            <a:ext cx="7178070" cy="86334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2023 Overview</a:t>
            </a:r>
          </a:p>
        </p:txBody>
      </p:sp>
    </p:spTree>
    <p:extLst>
      <p:ext uri="{BB962C8B-B14F-4D97-AF65-F5344CB8AC3E}">
        <p14:creationId xmlns:p14="http://schemas.microsoft.com/office/powerpoint/2010/main" val="38844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0B1AA-3AFE-F03C-1D8A-600E911F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3538-5A54-F8BF-251A-5D0B38D3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Arrests: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7703-1BE5-323A-93BA-CA66441C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8" name="Picture 7" descr="A map with a colorful dot&#10;&#10;Description automatically generated with medium confidence">
            <a:extLst>
              <a:ext uri="{FF2B5EF4-FFF2-40B4-BE49-F238E27FC236}">
                <a16:creationId xmlns:a16="http://schemas.microsoft.com/office/drawing/2014/main" id="{C6F513E4-D699-2DD7-FAB4-FA7BA7D9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05" y="1459832"/>
            <a:ext cx="9576318" cy="53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0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F284D-4ED9-A7F3-CCA1-0B0A1EE6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8147-E681-0FA4-0678-9D2A12DA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Arrests: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8B0E-808B-1253-98F0-416278EA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F8B1C543-8555-9933-D8B8-5FA2EA6D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09" y="1475874"/>
            <a:ext cx="9581857" cy="5382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38F478-68E1-13A6-FF85-6964928195D8}"/>
              </a:ext>
            </a:extLst>
          </p:cNvPr>
          <p:cNvSpPr/>
          <p:nvPr/>
        </p:nvSpPr>
        <p:spPr>
          <a:xfrm>
            <a:off x="1865016" y="2985835"/>
            <a:ext cx="3842084" cy="12753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FEA71-927A-B53F-BB89-971565F0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01C8-E817-E739-BE8D-51F10132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2018-2023 DWI &amp; PI Arrest Charges: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AEED-1378-3CA6-9768-876E1359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7" name="Picture 6" descr="A graph of a number of people in the police&#10;&#10;Description automatically generated with medium confidence">
            <a:extLst>
              <a:ext uri="{FF2B5EF4-FFF2-40B4-BE49-F238E27FC236}">
                <a16:creationId xmlns:a16="http://schemas.microsoft.com/office/drawing/2014/main" id="{FC2BDB61-F754-91E7-DCA0-10B38731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89" y="1486751"/>
            <a:ext cx="6864821" cy="53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7B71-3E48-661E-BCC9-A96EE9E4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Fredericksburg Police Department</a:t>
            </a:r>
            <a:b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C0B8F-AD76-6520-7FB2-AC907D60A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Traffic Violations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65E58-B654-CC8E-E014-FA85EF3104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8,263 Warnings</a:t>
            </a:r>
          </a:p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1,021 Citations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A5CB4-D1EA-9531-9407-C911D94BA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Accidents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C2215-E2B0-DC7B-5510-83F437ADC3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200150" marR="0" lvl="2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1200150" marR="0" lvl="2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671 Minor Accidents</a:t>
            </a:r>
          </a:p>
          <a:p>
            <a:pPr marL="1200150" marR="0" lvl="2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34 Major Accidents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32F33-921C-BAF7-BF47-E964BB5E9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0925-3189-8AF5-E389-6C453C6D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Accidents: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28B3-2250-8E82-D805-FADAEDC47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5" name="Picture 4" descr="A map of accident damage&#10;&#10;Description automatically generated">
            <a:extLst>
              <a:ext uri="{FF2B5EF4-FFF2-40B4-BE49-F238E27FC236}">
                <a16:creationId xmlns:a16="http://schemas.microsoft.com/office/drawing/2014/main" id="{4A257E6F-EBBB-E36A-E121-A0CE89CF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04" y="1488418"/>
            <a:ext cx="9521320" cy="53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04DF0-BFE9-BD45-3EA7-910288A6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99C5-8257-7DC0-0E3C-FD5CD98F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Accidents: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9D54-EFAF-96A4-CCE7-BCFF6AFA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000FD014-A257-F736-F7A6-0D5B78E8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53" y="1458068"/>
            <a:ext cx="9609221" cy="53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7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CE6C0-2042-86CF-19D7-7FE43428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9B60-6F0D-4A3F-610B-42A42FBD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2018-2023 Accidents: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D309-4CB6-31FB-AE00-EC5DB469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7" name="Picture 6" descr="A graph of accident with blue line and orange line&#10;&#10;Description automatically generated">
            <a:extLst>
              <a:ext uri="{FF2B5EF4-FFF2-40B4-BE49-F238E27FC236}">
                <a16:creationId xmlns:a16="http://schemas.microsoft.com/office/drawing/2014/main" id="{E07DFAB9-1B59-460E-657E-6EC8BD73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80" y="1550067"/>
            <a:ext cx="7082039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806A-50D3-AA87-406A-E8AEA115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A8D9-3D7B-C468-2FE2-94756FD8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3352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6392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C4B0D3F7-F76D-8E2A-FA58-A878992116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9" b="97854" l="6644" r="91227">
                        <a14:foregroundMark x1="22913" y1="18578" x2="22913" y2="18578"/>
                        <a14:foregroundMark x1="22572" y1="15021" x2="22572" y2="15021"/>
                        <a14:foregroundMark x1="22572" y1="14224" x2="22572" y2="14224"/>
                        <a14:foregroundMark x1="24446" y1="12569" x2="24446" y2="12569"/>
                        <a14:foregroundMark x1="27853" y1="11465" x2="27853" y2="11465"/>
                        <a14:foregroundMark x1="28961" y1="9871" x2="28961" y2="9871"/>
                        <a14:foregroundMark x1="18399" y1="18823" x2="18399" y2="18823"/>
                        <a14:foregroundMark x1="16525" y1="18823" x2="16525" y2="18823"/>
                        <a14:foregroundMark x1="11584" y1="23176" x2="11584" y2="23176"/>
                        <a14:foregroundMark x1="8944" y1="25874" x2="8944" y2="25874"/>
                        <a14:foregroundMark x1="10136" y1="32925" x2="10136" y2="32925"/>
                        <a14:foregroundMark x1="9370" y1="42489" x2="9370" y2="42489"/>
                        <a14:foregroundMark x1="8944" y1="48682" x2="8944" y2="48682"/>
                        <a14:foregroundMark x1="6729" y1="41079" x2="6729" y2="41079"/>
                        <a14:foregroundMark x1="59199" y1="9319" x2="59199" y2="9319"/>
                        <a14:foregroundMark x1="52726" y1="6070" x2="52726" y2="6070"/>
                        <a14:foregroundMark x1="50085" y1="9565" x2="50085" y2="9565"/>
                        <a14:foregroundMark x1="50511" y1="9319" x2="50511" y2="9319"/>
                        <a14:foregroundMark x1="50852" y1="8522" x2="50852" y2="8522"/>
                        <a14:foregroundMark x1="83731" y1="26977" x2="83731" y2="26977"/>
                        <a14:foregroundMark x1="22913" y1="19129" x2="22913" y2="19129"/>
                        <a14:foregroundMark x1="21380" y1="18578" x2="21380" y2="18578"/>
                        <a14:foregroundMark x1="21039" y1="18026" x2="21039" y2="18026"/>
                        <a14:foregroundMark x1="20698" y1="17474" x2="20698" y2="17474"/>
                        <a14:foregroundMark x1="20698" y1="17229" x2="20698" y2="17229"/>
                        <a14:foregroundMark x1="55792" y1="93501" x2="55792" y2="93501"/>
                        <a14:foregroundMark x1="62181" y1="91110" x2="62181" y2="91110"/>
                        <a14:foregroundMark x1="87479" y1="51993" x2="87479" y2="51993"/>
                        <a14:foregroundMark x1="87479" y1="45187" x2="87479" y2="45187"/>
                        <a14:foregroundMark x1="91227" y1="44880" x2="91227" y2="44880"/>
                        <a14:foregroundMark x1="48211" y1="2820" x2="48211" y2="2820"/>
                        <a14:foregroundMark x1="50852" y1="11220" x2="50852" y2="11220"/>
                        <a14:foregroundMark x1="47871" y1="9565" x2="47871" y2="9565"/>
                        <a14:foregroundMark x1="18399" y1="23176" x2="18399" y2="23176"/>
                        <a14:foregroundMark x1="14225" y1="28081" x2="14225" y2="28081"/>
                        <a14:foregroundMark x1="14991" y1="26732" x2="14991" y2="26732"/>
                        <a14:foregroundMark x1="21380" y1="22624" x2="21380" y2="22624"/>
                        <a14:foregroundMark x1="21039" y1="21275" x2="21039" y2="21275"/>
                        <a14:foregroundMark x1="26320" y1="14776" x2="26320" y2="14776"/>
                        <a14:foregroundMark x1="26746" y1="14470" x2="26746" y2="14470"/>
                        <a14:foregroundMark x1="28961" y1="11772" x2="28961" y2="11772"/>
                        <a14:foregroundMark x1="30835" y1="12324" x2="30835" y2="12324"/>
                        <a14:foregroundMark x1="38756" y1="10116" x2="38756" y2="10116"/>
                        <a14:foregroundMark x1="27853" y1="15328" x2="27853" y2="15328"/>
                        <a14:foregroundMark x1="27087" y1="14776" x2="27087" y2="14776"/>
                        <a14:foregroundMark x1="24787" y1="13121" x2="24787" y2="13121"/>
                        <a14:foregroundMark x1="28194" y1="15819" x2="28194" y2="15819"/>
                        <a14:foregroundMark x1="58007" y1="9871" x2="58007" y2="9871"/>
                        <a14:foregroundMark x1="40630" y1="82649" x2="40630" y2="82649"/>
                        <a14:foregroundMark x1="32709" y1="79399" x2="32709" y2="79399"/>
                        <a14:foregroundMark x1="33475" y1="79399" x2="33475" y2="79399"/>
                        <a14:foregroundMark x1="45230" y1="90803" x2="45230" y2="90803"/>
                        <a14:foregroundMark x1="54259" y1="90803" x2="54259" y2="90803"/>
                        <a14:foregroundMark x1="45571" y1="90006" x2="45571" y2="90006"/>
                        <a14:foregroundMark x1="45911" y1="91355" x2="45911" y2="91355"/>
                        <a14:foregroundMark x1="50085" y1="97854" x2="50085" y2="97854"/>
                        <a14:foregroundMark x1="64055" y1="73145" x2="64055" y2="73145"/>
                        <a14:foregroundMark x1="64480" y1="71245" x2="64480" y2="71245"/>
                        <a14:foregroundMark x1="32027" y1="70448" x2="32027" y2="70448"/>
                        <a14:foregroundMark x1="33135" y1="72900" x2="33135" y2="72900"/>
                        <a14:foregroundMark x1="32027" y1="71796" x2="32027" y2="71796"/>
                        <a14:foregroundMark x1="41056" y1="72594" x2="41056" y2="72594"/>
                        <a14:foregroundMark x1="42589" y1="72900" x2="42589" y2="72900"/>
                        <a14:foregroundMark x1="45571" y1="74494" x2="45571" y2="74494"/>
                        <a14:foregroundMark x1="50852" y1="73452" x2="50852" y2="73452"/>
                        <a14:foregroundMark x1="44804" y1="66524" x2="44804" y2="66524"/>
                        <a14:foregroundMark x1="66780" y1="71858" x2="66780" y2="71858"/>
                        <a14:foregroundMark x1="71210" y1="70815" x2="71210" y2="70815"/>
                        <a14:foregroundMark x1="54089" y1="66094" x2="54089" y2="66094"/>
                        <a14:foregroundMark x1="71380" y1="70938" x2="71380" y2="70938"/>
                        <a14:foregroundMark x1="75468" y1="68670" x2="75468" y2="68670"/>
                        <a14:foregroundMark x1="78450" y1="67014" x2="78450" y2="67014"/>
                        <a14:foregroundMark x1="79216" y1="67014" x2="79216" y2="67014"/>
                        <a14:foregroundMark x1="68995" y1="68915" x2="68995" y2="68915"/>
                        <a14:foregroundMark x1="61925" y1="72839" x2="61925" y2="72839"/>
                        <a14:foregroundMark x1="60647" y1="72164" x2="60647" y2="72164"/>
                        <a14:foregroundMark x1="55281" y1="72777" x2="55281" y2="72777"/>
                        <a14:foregroundMark x1="49319" y1="73329" x2="49319" y2="73329"/>
                        <a14:foregroundMark x1="21721" y1="67995" x2="21721" y2="67995"/>
                        <a14:foregroundMark x1="22998" y1="67321" x2="22998" y2="67321"/>
                        <a14:foregroundMark x1="23083" y1="68363" x2="23083" y2="68363"/>
                        <a14:foregroundMark x1="27342" y1="70509" x2="27342" y2="70509"/>
                        <a14:foregroundMark x1="17632" y1="67198" x2="17632" y2="67198"/>
                        <a14:foregroundMark x1="22998" y1="68792" x2="22998" y2="68792"/>
                        <a14:foregroundMark x1="23254" y1="66891" x2="23254" y2="66891"/>
                        <a14:foregroundMark x1="27683" y1="70509" x2="27683" y2="70509"/>
                        <a14:foregroundMark x1="26576" y1="69160" x2="26576" y2="69160"/>
                        <a14:foregroundMark x1="38842" y1="81913" x2="38842" y2="81913"/>
                        <a14:foregroundMark x1="47189" y1="82833" x2="47189" y2="82833"/>
                        <a14:foregroundMark x1="57666" y1="81790" x2="57666" y2="81790"/>
                        <a14:foregroundMark x1="64736" y1="80012" x2="64736" y2="80012"/>
                        <a14:foregroundMark x1="64736" y1="10914" x2="64736" y2="10914"/>
                        <a14:foregroundMark x1="70528" y1="13857" x2="70528" y2="13857"/>
                        <a14:foregroundMark x1="72913" y1="16432" x2="72913" y2="16432"/>
                        <a14:foregroundMark x1="76831" y1="21214" x2="76831" y2="21214"/>
                        <a14:foregroundMark x1="82198" y1="28449" x2="82198" y2="28449"/>
                        <a14:foregroundMark x1="81431" y1="28204" x2="81431" y2="28204"/>
                        <a14:foregroundMark x1="79813" y1="26058" x2="79813" y2="2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2370" y="1243155"/>
            <a:ext cx="3146757" cy="4371687"/>
          </a:xfrm>
        </p:spPr>
      </p:pic>
      <p:pic>
        <p:nvPicPr>
          <p:cNvPr id="16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1B7964F8-BBC4-CD80-27EA-D4F5DF079C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7505" l="1547" r="95851">
                        <a14:foregroundMark x1="42897" y1="21273" x2="42897" y2="21273"/>
                        <a14:foregroundMark x1="41632" y1="18029" x2="41632" y2="18029"/>
                        <a14:foregroundMark x1="40155" y1="18029" x2="40155" y2="18029"/>
                        <a14:foregroundMark x1="40155" y1="16906" x2="40155" y2="16906"/>
                        <a14:foregroundMark x1="57876" y1="16656" x2="57876" y2="16656"/>
                        <a14:foregroundMark x1="52039" y1="12851" x2="52039" y2="12851"/>
                        <a14:foregroundMark x1="55415" y1="12040" x2="55415" y2="12040"/>
                        <a14:foregroundMark x1="23629" y1="6051" x2="23629" y2="6051"/>
                        <a14:foregroundMark x1="26653" y1="4991" x2="26653" y2="4991"/>
                        <a14:foregroundMark x1="45640" y1="88896" x2="45640" y2="88896"/>
                        <a14:foregroundMark x1="44093" y1="90268" x2="44093" y2="90268"/>
                        <a14:foregroundMark x1="47468" y1="90019" x2="47468" y2="90019"/>
                        <a14:foregroundMark x1="80520" y1="32938" x2="80520" y2="32938"/>
                        <a14:foregroundMark x1="71027" y1="27823" x2="71027" y2="27823"/>
                        <a14:foregroundMark x1="64909" y1="27511" x2="64909" y2="27511"/>
                        <a14:foregroundMark x1="63713" y1="21834" x2="63713" y2="21834"/>
                        <a14:foregroundMark x1="34951" y1="21273" x2="34951" y2="21273"/>
                        <a14:foregroundMark x1="16526" y1="17717" x2="16526" y2="17717"/>
                        <a14:foregroundMark x1="24824" y1="14473" x2="24824" y2="14473"/>
                        <a14:foregroundMark x1="30661" y1="13100" x2="30661" y2="13100"/>
                        <a14:foregroundMark x1="30028" y1="7673" x2="30028" y2="7673"/>
                        <a14:foregroundMark x1="31224" y1="5240" x2="31224" y2="5240"/>
                        <a14:foregroundMark x1="34037" y1="3618" x2="34037" y2="3618"/>
                        <a14:foregroundMark x1="7032" y1="18840" x2="7032" y2="18840"/>
                        <a14:foregroundMark x1="51758" y1="95134" x2="51758" y2="95134"/>
                        <a14:foregroundMark x1="50211" y1="97629" x2="50211" y2="97629"/>
                        <a14:foregroundMark x1="94304" y1="28883" x2="94304" y2="28883"/>
                        <a14:foregroundMark x1="90928" y1="59825" x2="90928" y2="59825"/>
                        <a14:foregroundMark x1="91913" y1="57392" x2="91913" y2="57392"/>
                        <a14:foregroundMark x1="93390" y1="53587" x2="93390" y2="53587"/>
                        <a14:foregroundMark x1="93390" y1="50593" x2="93390" y2="50593"/>
                        <a14:foregroundMark x1="94023" y1="48721" x2="94023" y2="48721"/>
                        <a14:foregroundMark x1="94937" y1="45477" x2="94937" y2="45477"/>
                        <a14:foregroundMark x1="95218" y1="43793" x2="95218" y2="43793"/>
                        <a14:foregroundMark x1="95851" y1="41672" x2="95851" y2="41672"/>
                        <a14:foregroundMark x1="13150" y1="11229" x2="13150" y2="11229"/>
                        <a14:foregroundMark x1="4641" y1="17467" x2="4641" y2="17467"/>
                        <a14:foregroundMark x1="4641" y1="17467" x2="4641" y2="17467"/>
                        <a14:foregroundMark x1="2743" y1="21023" x2="2743" y2="21023"/>
                        <a14:foregroundMark x1="1828" y1="23206" x2="1828" y2="23206"/>
                        <a14:foregroundMark x1="1547" y1="25078" x2="1547" y2="250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159" y="1243155"/>
            <a:ext cx="3878066" cy="4371687"/>
          </a:xfrm>
        </p:spPr>
      </p:pic>
    </p:spTree>
    <p:extLst>
      <p:ext uri="{BB962C8B-B14F-4D97-AF65-F5344CB8AC3E}">
        <p14:creationId xmlns:p14="http://schemas.microsoft.com/office/powerpoint/2010/main" val="7015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A60C6-ECDC-35FB-EA1D-95DF3FF05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2274549"/>
            <a:ext cx="4895055" cy="3930316"/>
          </a:xfrm>
        </p:spPr>
        <p:txBody>
          <a:bodyPr>
            <a:normAutofit fontScale="70000" lnSpcReduction="20000"/>
          </a:bodyPr>
          <a:lstStyle/>
          <a:p>
            <a:pPr marL="927100" lvl="2" indent="-298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6,816 Special Assignment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1,358 Report Follow Up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1,199 Animal Control Calls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937 Pedestrian Stop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 892 Traffic Hazards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/>
              <a:t>833 Suspicious Activity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E5539-16B8-E284-DD70-CAAECD2E4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667" y="1916861"/>
            <a:ext cx="4895056" cy="3874168"/>
          </a:xfrm>
        </p:spPr>
        <p:txBody>
          <a:bodyPr>
            <a:normAutofit fontScale="70000" lnSpcReduction="20000"/>
          </a:bodyPr>
          <a:lstStyle/>
          <a:p>
            <a:endParaRPr lang="en-US" sz="2400" dirty="0"/>
          </a:p>
          <a:p>
            <a:endParaRPr lang="en-US" sz="3300" dirty="0"/>
          </a:p>
          <a:p>
            <a:r>
              <a:rPr lang="en-US" sz="3300" dirty="0"/>
              <a:t>674 Public Relations (Vehicle Unlock)</a:t>
            </a:r>
          </a:p>
          <a:p>
            <a:r>
              <a:rPr lang="en-US" sz="3300" dirty="0"/>
              <a:t>570 Welfare Concerns </a:t>
            </a:r>
          </a:p>
          <a:p>
            <a:r>
              <a:rPr lang="en-US" sz="3300" dirty="0"/>
              <a:t>446 Alarms</a:t>
            </a:r>
          </a:p>
          <a:p>
            <a:r>
              <a:rPr lang="en-US" sz="3300" dirty="0"/>
              <a:t>426 Disturbances</a:t>
            </a:r>
          </a:p>
          <a:p>
            <a:r>
              <a:rPr lang="en-US" sz="3300" dirty="0"/>
              <a:t>405 Ordinance Violations </a:t>
            </a:r>
          </a:p>
          <a:p>
            <a:r>
              <a:rPr lang="en-US" sz="3300" dirty="0"/>
              <a:t>359 Illegal Parking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B3436B-3F67-A579-8287-4701FBB3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0671"/>
            <a:ext cx="10018712" cy="17526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Fredericksburg Police Department</a:t>
            </a:r>
            <a:br>
              <a:rPr lang="en-US" dirty="0"/>
            </a:br>
            <a:r>
              <a:rPr lang="en-US" dirty="0"/>
              <a:t>2023 Call Incidents:</a:t>
            </a:r>
            <a:br>
              <a:rPr lang="en-US" dirty="0"/>
            </a:br>
            <a:r>
              <a:rPr lang="en-US" sz="3100" dirty="0"/>
              <a:t>18,146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806A-50D3-AA87-406A-E8AEA115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Arrests: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A8D9-3D7B-C468-2FE2-94756FD8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969" y="1532021"/>
            <a:ext cx="6943831" cy="52297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  <a:p>
            <a:pPr lvl="1"/>
            <a:r>
              <a:rPr lang="en-US" sz="2800" dirty="0"/>
              <a:t>460 Arrest Bookings</a:t>
            </a:r>
          </a:p>
          <a:p>
            <a:pPr lvl="1"/>
            <a:r>
              <a:rPr lang="en-US" sz="2800" dirty="0"/>
              <a:t>570 Arrest Incidents</a:t>
            </a:r>
          </a:p>
          <a:p>
            <a:pPr marL="457200" lvl="1" indent="0">
              <a:buNone/>
            </a:pPr>
            <a:endParaRPr lang="en-US" sz="2800" dirty="0"/>
          </a:p>
          <a:p>
            <a:pPr lvl="2"/>
            <a:r>
              <a:rPr lang="en-US" sz="2400" dirty="0"/>
              <a:t>147 Driving While Intoxicated </a:t>
            </a:r>
          </a:p>
          <a:p>
            <a:pPr lvl="2"/>
            <a:r>
              <a:rPr lang="en-US" sz="2400" dirty="0"/>
              <a:t>137 Public Intoxication</a:t>
            </a:r>
          </a:p>
          <a:p>
            <a:pPr lvl="2"/>
            <a:r>
              <a:rPr lang="en-US" sz="2400" dirty="0"/>
              <a:t>42 Assaults</a:t>
            </a:r>
          </a:p>
          <a:p>
            <a:pPr lvl="2"/>
            <a:r>
              <a:rPr lang="en-US" sz="2400" dirty="0"/>
              <a:t>42 Possession of Controlled Substance </a:t>
            </a:r>
          </a:p>
          <a:p>
            <a:pPr lvl="2"/>
            <a:r>
              <a:rPr lang="en-US" sz="2400" dirty="0"/>
              <a:t>13 Theft</a:t>
            </a:r>
          </a:p>
          <a:p>
            <a:pPr lvl="2"/>
            <a:r>
              <a:rPr lang="en-US" sz="2400" dirty="0"/>
              <a:t>11 Driving While License Invalid </a:t>
            </a:r>
          </a:p>
        </p:txBody>
      </p:sp>
    </p:spTree>
    <p:extLst>
      <p:ext uri="{BB962C8B-B14F-4D97-AF65-F5344CB8AC3E}">
        <p14:creationId xmlns:p14="http://schemas.microsoft.com/office/powerpoint/2010/main" val="294134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83D5-C66F-2137-3709-FEC30C80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B80A-1B05-9BE7-BBBA-D238AA2F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2018-2023 Violent Crime Arrests (excluding assaults):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457D-5C13-F74C-D2CB-5DBBB730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6" name="Picture 5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71F8A3AC-36AC-6191-0D76-17FAD0C0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52" y="1475874"/>
            <a:ext cx="8261496" cy="53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6B5E-0114-8C61-5E5F-5389E947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ECC1-B925-CD0A-09E1-4BA5DC8B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2018-2023 Assault Arrests: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73EF-5BBD-1F48-120F-C1563CF0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5" name="Picture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CF2E5E94-C0EF-6B93-F40B-8802EB934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74" y="1470051"/>
            <a:ext cx="8206632" cy="53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3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326D5-4EF1-E7BD-F250-F8723276A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8EB7-4A5B-0D08-3D7F-2EBE12FC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Arrests:</a:t>
            </a:r>
            <a:endParaRPr lang="en-US" dirty="0"/>
          </a:p>
        </p:txBody>
      </p:sp>
      <p:pic>
        <p:nvPicPr>
          <p:cNvPr id="5" name="Content Placeholder 4" descr="A map with blue dots and black text&#10;&#10;Description automatically generated">
            <a:extLst>
              <a:ext uri="{FF2B5EF4-FFF2-40B4-BE49-F238E27FC236}">
                <a16:creationId xmlns:a16="http://schemas.microsoft.com/office/drawing/2014/main" id="{C7F2662B-AD86-1943-F822-95D5F9063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644" y="1503946"/>
            <a:ext cx="9507872" cy="5354054"/>
          </a:xfrm>
        </p:spPr>
      </p:pic>
    </p:spTree>
    <p:extLst>
      <p:ext uri="{BB962C8B-B14F-4D97-AF65-F5344CB8AC3E}">
        <p14:creationId xmlns:p14="http://schemas.microsoft.com/office/powerpoint/2010/main" val="40316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EA4FD-E149-7383-2B3F-792693D9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F6B6-9044-6151-9E37-810ED5B6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2023 Arrests: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D3EC-FCA8-E42D-E8CA-D63B5603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5" name="Picture 4" descr="A map with a colorful dot&#10;&#10;Description automatically generated with medium confidence">
            <a:extLst>
              <a:ext uri="{FF2B5EF4-FFF2-40B4-BE49-F238E27FC236}">
                <a16:creationId xmlns:a16="http://schemas.microsoft.com/office/drawing/2014/main" id="{3C1BE5FB-52B6-1A5F-C4B7-110EBA10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46" y="1475874"/>
            <a:ext cx="9587436" cy="53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5EEC1-494D-28D7-2973-9CE8C4CE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565E-280A-5818-A320-582371E1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b="1" dirty="0"/>
              <a:t>Fredericksburg Police Department</a:t>
            </a:r>
            <a:br>
              <a:rPr lang="en-US" b="1" dirty="0"/>
            </a:br>
            <a:r>
              <a:rPr lang="en-US" sz="3600" dirty="0"/>
              <a:t>2018-2023 Alcohol Incidents: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7EAA-883F-23A2-1F12-75CDFF69C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49" y="1540042"/>
            <a:ext cx="6943831" cy="5229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	</a:t>
            </a:r>
          </a:p>
        </p:txBody>
      </p:sp>
      <p:pic>
        <p:nvPicPr>
          <p:cNvPr id="5" name="Picture 4" descr="A graph of alcohol and alcohol&#10;&#10;Description automatically generated">
            <a:extLst>
              <a:ext uri="{FF2B5EF4-FFF2-40B4-BE49-F238E27FC236}">
                <a16:creationId xmlns:a16="http://schemas.microsoft.com/office/drawing/2014/main" id="{2DEE4A64-B0BF-7EFF-4996-EBB3D118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27" y="1467147"/>
            <a:ext cx="7152546" cy="53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23227-530E-4024-91EF-312A851A758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 design</Template>
  <TotalTime>705</TotalTime>
  <Words>214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Parallax</vt:lpstr>
      <vt:lpstr>Fredericksburg Police Department  </vt:lpstr>
      <vt:lpstr>PowerPoint Presentation</vt:lpstr>
      <vt:lpstr>Fredericksburg Police Department 2023 Call Incidents: 18,146 Total</vt:lpstr>
      <vt:lpstr>Fredericksburg Police Department 2023 Arrests:</vt:lpstr>
      <vt:lpstr>Fredericksburg Police Department 2018-2023 Violent Crime Arrests (excluding assaults):</vt:lpstr>
      <vt:lpstr>Fredericksburg Police Department 2018-2023 Assault Arrests:</vt:lpstr>
      <vt:lpstr>Fredericksburg Police Department 2023 Arrests:</vt:lpstr>
      <vt:lpstr>Fredericksburg Police Department 2023 Arrests:</vt:lpstr>
      <vt:lpstr>Fredericksburg Police Department 2018-2023 Alcohol Incidents:</vt:lpstr>
      <vt:lpstr>Fredericksburg Police Department 2023 Arrests:</vt:lpstr>
      <vt:lpstr>Fredericksburg Police Department 2023 Arrests:</vt:lpstr>
      <vt:lpstr>Fredericksburg Police Department 2018-2023 DWI &amp; PI Arrest Charges:</vt:lpstr>
      <vt:lpstr>Fredericksburg Police Department 2023</vt:lpstr>
      <vt:lpstr>Fredericksburg Police Department 2023 Accidents:</vt:lpstr>
      <vt:lpstr>Fredericksburg Police Department 2023 Accidents:</vt:lpstr>
      <vt:lpstr>Fredericksburg Police Department 2018-2023 Accidents:</vt:lpstr>
      <vt:lpstr>Fredericksburg Police Department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Fredericksburg Police Department  </dc:title>
  <dc:creator>Brian Vorauer</dc:creator>
  <cp:lastModifiedBy>Brian Vorauer</cp:lastModifiedBy>
  <cp:revision>47</cp:revision>
  <dcterms:created xsi:type="dcterms:W3CDTF">2023-02-02T22:48:29Z</dcterms:created>
  <dcterms:modified xsi:type="dcterms:W3CDTF">2024-02-20T14:39:15Z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